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7" r:id="rId2"/>
    <p:sldId id="258" r:id="rId3"/>
    <p:sldId id="260" r:id="rId4"/>
    <p:sldId id="261" r:id="rId5"/>
    <p:sldId id="262" r:id="rId6"/>
    <p:sldId id="263" r:id="rId7"/>
    <p:sldId id="266" r:id="rId8"/>
    <p:sldId id="264" r:id="rId9"/>
    <p:sldId id="279" r:id="rId10"/>
    <p:sldId id="295" r:id="rId11"/>
    <p:sldId id="296" r:id="rId12"/>
    <p:sldId id="297" r:id="rId13"/>
    <p:sldId id="268" r:id="rId14"/>
    <p:sldId id="271" r:id="rId15"/>
    <p:sldId id="273" r:id="rId16"/>
    <p:sldId id="275" r:id="rId17"/>
    <p:sldId id="276" r:id="rId18"/>
    <p:sldId id="277" r:id="rId19"/>
    <p:sldId id="278" r:id="rId20"/>
    <p:sldId id="281" r:id="rId21"/>
    <p:sldId id="285" r:id="rId22"/>
    <p:sldId id="286" r:id="rId23"/>
    <p:sldId id="303" r:id="rId24"/>
    <p:sldId id="287" r:id="rId25"/>
    <p:sldId id="289" r:id="rId26"/>
    <p:sldId id="292" r:id="rId27"/>
    <p:sldId id="298" r:id="rId28"/>
    <p:sldId id="293" r:id="rId29"/>
    <p:sldId id="304" r:id="rId30"/>
    <p:sldId id="306" r:id="rId31"/>
    <p:sldId id="305" r:id="rId32"/>
    <p:sldId id="307" r:id="rId33"/>
    <p:sldId id="299" r:id="rId34"/>
    <p:sldId id="308" r:id="rId35"/>
    <p:sldId id="310" r:id="rId36"/>
    <p:sldId id="311" r:id="rId37"/>
    <p:sldId id="312" r:id="rId38"/>
    <p:sldId id="313" r:id="rId39"/>
    <p:sldId id="301"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EA5D8DF-5D75-4326-AAC3-4526BF8E9BD2}" type="datetimeFigureOut">
              <a:rPr lang="en-US" smtClean="0"/>
              <a:t>11/14/19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12871A7-AF16-487B-84A4-114ECE60A5DF}" type="slidenum">
              <a:rPr lang="en-US" smtClean="0"/>
              <a:t>‹#›</a:t>
            </a:fld>
            <a:endParaRPr lang="en-US"/>
          </a:p>
        </p:txBody>
      </p:sp>
    </p:spTree>
    <p:extLst>
      <p:ext uri="{BB962C8B-B14F-4D97-AF65-F5344CB8AC3E}">
        <p14:creationId xmlns:p14="http://schemas.microsoft.com/office/powerpoint/2010/main" val="2668542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B801B2-8DAB-4832-9B88-12C9D19718A2}" type="datetimeFigureOut">
              <a:rPr lang="en-US" smtClean="0"/>
              <a:t>11/14/19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95C389-D2C1-444A-92B1-AF02162DE159}" type="slidenum">
              <a:rPr lang="en-US" smtClean="0"/>
              <a:t>‹#›</a:t>
            </a:fld>
            <a:endParaRPr lang="en-US"/>
          </a:p>
        </p:txBody>
      </p:sp>
    </p:spTree>
    <p:extLst>
      <p:ext uri="{BB962C8B-B14F-4D97-AF65-F5344CB8AC3E}">
        <p14:creationId xmlns:p14="http://schemas.microsoft.com/office/powerpoint/2010/main" val="1056713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we each give a brief introduction of</a:t>
            </a:r>
            <a:r>
              <a:rPr lang="en-US" baseline="0" dirty="0"/>
              <a:t> ourselves, our work history, and how we got involved in ending LWOP.</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1</a:t>
            </a:fld>
            <a:endParaRPr lang="en-US"/>
          </a:p>
        </p:txBody>
      </p:sp>
    </p:spTree>
    <p:extLst>
      <p:ext uri="{BB962C8B-B14F-4D97-AF65-F5344CB8AC3E}">
        <p14:creationId xmlns:p14="http://schemas.microsoft.com/office/powerpoint/2010/main" val="370533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a:t>
            </a:r>
            <a:r>
              <a:rPr lang="en-US" baseline="0" dirty="0"/>
              <a:t> there are enormous racial disparities throughout the criminal justice system, it is most prominent in LWOP sentencing.  (“De facto” LWOP are sentences that exceed the human lifespan if carried out in full—e.g., 120 years .  Recent statistics from the Sentencing Project show that over 44,000 people are serving de facto LWOP in the United States.)</a:t>
            </a:r>
            <a:endParaRPr lang="en-US" dirty="0"/>
          </a:p>
          <a:p>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10</a:t>
            </a:fld>
            <a:endParaRPr lang="en-US"/>
          </a:p>
        </p:txBody>
      </p:sp>
    </p:spTree>
    <p:extLst>
      <p:ext uri="{BB962C8B-B14F-4D97-AF65-F5344CB8AC3E}">
        <p14:creationId xmlns:p14="http://schemas.microsoft.com/office/powerpoint/2010/main" val="31055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states listed (read names of states), African-Americans make up 2/3</a:t>
            </a:r>
            <a:r>
              <a:rPr lang="en-US" baseline="0" dirty="0"/>
              <a:t> or more of people serving LWOP.</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11</a:t>
            </a:fld>
            <a:endParaRPr lang="en-US"/>
          </a:p>
        </p:txBody>
      </p:sp>
    </p:spTree>
    <p:extLst>
      <p:ext uri="{BB962C8B-B14F-4D97-AF65-F5344CB8AC3E}">
        <p14:creationId xmlns:p14="http://schemas.microsoft.com/office/powerpoint/2010/main" val="108384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according to the Sentencing Project,  people of color comprise over 65% of those sentenced to “de facto” LWOP.</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12</a:t>
            </a:fld>
            <a:endParaRPr lang="en-US"/>
          </a:p>
        </p:txBody>
      </p:sp>
    </p:spTree>
    <p:extLst>
      <p:ext uri="{BB962C8B-B14F-4D97-AF65-F5344CB8AC3E}">
        <p14:creationId xmlns:p14="http://schemas.microsoft.com/office/powerpoint/2010/main" val="2369386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complicated connection between LWOP and the ending of the traditional death penalty (usually lethal injection).</a:t>
            </a:r>
          </a:p>
        </p:txBody>
      </p:sp>
      <p:sp>
        <p:nvSpPr>
          <p:cNvPr id="4" name="Slide Number Placeholder 3"/>
          <p:cNvSpPr>
            <a:spLocks noGrp="1"/>
          </p:cNvSpPr>
          <p:nvPr>
            <p:ph type="sldNum" sz="quarter" idx="10"/>
          </p:nvPr>
        </p:nvSpPr>
        <p:spPr/>
        <p:txBody>
          <a:bodyPr/>
          <a:lstStyle/>
          <a:p>
            <a:fld id="{2295C389-D2C1-444A-92B1-AF02162DE159}" type="slidenum">
              <a:rPr lang="en-US" smtClean="0"/>
              <a:t>13</a:t>
            </a:fld>
            <a:endParaRPr lang="en-US"/>
          </a:p>
        </p:txBody>
      </p:sp>
    </p:spTree>
    <p:extLst>
      <p:ext uri="{BB962C8B-B14F-4D97-AF65-F5344CB8AC3E}">
        <p14:creationId xmlns:p14="http://schemas.microsoft.com/office/powerpoint/2010/main" val="4150675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meaning traditional death penalty abolitionists take the position that LWOP is necessary to achieve their goals of ending lethal injection,</a:t>
            </a:r>
            <a:r>
              <a:rPr lang="en-US" baseline="0" dirty="0"/>
              <a:t> believing they will be unable to gain sufficient public support without an option that ensures certain people will never leave prison.</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14</a:t>
            </a:fld>
            <a:endParaRPr lang="en-US"/>
          </a:p>
        </p:txBody>
      </p:sp>
    </p:spTree>
    <p:extLst>
      <p:ext uri="{BB962C8B-B14F-4D97-AF65-F5344CB8AC3E}">
        <p14:creationId xmlns:p14="http://schemas.microsoft.com/office/powerpoint/2010/main" val="2268033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2009, while serving as the free world liaison</a:t>
            </a:r>
            <a:r>
              <a:rPr lang="en-US" baseline="0" dirty="0"/>
              <a:t> for the Other Death Penalty Project, I met Mike Farrell at a conference.  He acknowledged that LWOP is also the death penalty, but said we must keep it until lethal injection is permanently ended and then we can go back to end LWOP. (Mike was the author of the 2016 “Justice That Works” California voter initiative to end lethal injection and replace it with an even more harsh and punitive version of LWOP.)  Unfortunately, this strategy will not work as once LWOP is cast as a just sentence, it is impossible to go back to the public and say, “Sorry—I made a mistake!  LWOP is wrong and let’s end it too!”</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15</a:t>
            </a:fld>
            <a:endParaRPr lang="en-US"/>
          </a:p>
        </p:txBody>
      </p:sp>
    </p:spTree>
    <p:extLst>
      <p:ext uri="{BB962C8B-B14F-4D97-AF65-F5344CB8AC3E}">
        <p14:creationId xmlns:p14="http://schemas.microsoft.com/office/powerpoint/2010/main" val="2541382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corporations</a:t>
            </a:r>
            <a:r>
              <a:rPr lang="en-US" baseline="0" dirty="0"/>
              <a:t> which benefit from keeping the number of prisoners as high as possible, and people with LWOP fit that bill nicely as they never go home.</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16</a:t>
            </a:fld>
            <a:endParaRPr lang="en-US"/>
          </a:p>
        </p:txBody>
      </p:sp>
    </p:spTree>
    <p:extLst>
      <p:ext uri="{BB962C8B-B14F-4D97-AF65-F5344CB8AC3E}">
        <p14:creationId xmlns:p14="http://schemas.microsoft.com/office/powerpoint/2010/main" val="786245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a:t>
            </a:r>
            <a:r>
              <a:rPr lang="en-US" baseline="0" dirty="0"/>
              <a:t> of the largest private prison companies, Core Civic (used to be called Corrections Corporations of America (CCA)) and the Geo Group, make tremendous profits for their shareholders on the backs of incarcerated people.</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17</a:t>
            </a:fld>
            <a:endParaRPr lang="en-US"/>
          </a:p>
        </p:txBody>
      </p:sp>
    </p:spTree>
    <p:extLst>
      <p:ext uri="{BB962C8B-B14F-4D97-AF65-F5344CB8AC3E}">
        <p14:creationId xmlns:p14="http://schemas.microsoft.com/office/powerpoint/2010/main" val="81608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campaign donations and lobbyists</a:t>
            </a:r>
            <a:r>
              <a:rPr lang="en-US" baseline="0" dirty="0"/>
              <a:t> as noted on slide.</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18</a:t>
            </a:fld>
            <a:endParaRPr lang="en-US"/>
          </a:p>
        </p:txBody>
      </p:sp>
    </p:spTree>
    <p:extLst>
      <p:ext uri="{BB962C8B-B14F-4D97-AF65-F5344CB8AC3E}">
        <p14:creationId xmlns:p14="http://schemas.microsoft.com/office/powerpoint/2010/main" val="2517134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California prison</a:t>
            </a:r>
            <a:r>
              <a:rPr lang="en-US" baseline="0" dirty="0"/>
              <a:t> guards’ union used to be a formidable force in keeping the number of prisoners as high as possible to benefit their members.  Their power has decreased markedly in recent years with changes in California’s criminal justice policies.</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19</a:t>
            </a:fld>
            <a:endParaRPr lang="en-US"/>
          </a:p>
        </p:txBody>
      </p:sp>
    </p:spTree>
    <p:extLst>
      <p:ext uri="{BB962C8B-B14F-4D97-AF65-F5344CB8AC3E}">
        <p14:creationId xmlns:p14="http://schemas.microsoft.com/office/powerpoint/2010/main" val="428535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now start with a brief overview of the history of LWOP in the United States.</a:t>
            </a:r>
          </a:p>
        </p:txBody>
      </p:sp>
      <p:sp>
        <p:nvSpPr>
          <p:cNvPr id="4" name="Slide Number Placeholder 3"/>
          <p:cNvSpPr>
            <a:spLocks noGrp="1"/>
          </p:cNvSpPr>
          <p:nvPr>
            <p:ph type="sldNum" sz="quarter" idx="10"/>
          </p:nvPr>
        </p:nvSpPr>
        <p:spPr/>
        <p:txBody>
          <a:bodyPr/>
          <a:lstStyle/>
          <a:p>
            <a:fld id="{2295C389-D2C1-444A-92B1-AF02162DE159}" type="slidenum">
              <a:rPr lang="en-US" smtClean="0"/>
              <a:t>2</a:t>
            </a:fld>
            <a:endParaRPr lang="en-US"/>
          </a:p>
        </p:txBody>
      </p:sp>
    </p:spTree>
    <p:extLst>
      <p:ext uri="{BB962C8B-B14F-4D97-AF65-F5344CB8AC3E}">
        <p14:creationId xmlns:p14="http://schemas.microsoft.com/office/powerpoint/2010/main" val="2583885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do</a:t>
            </a:r>
            <a:r>
              <a:rPr lang="en-US" baseline="0" dirty="0"/>
              <a:t> the childhood trauma section so no need for notes on the next few slides.</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20</a:t>
            </a:fld>
            <a:endParaRPr lang="en-US"/>
          </a:p>
        </p:txBody>
      </p:sp>
    </p:spTree>
    <p:extLst>
      <p:ext uri="{BB962C8B-B14F-4D97-AF65-F5344CB8AC3E}">
        <p14:creationId xmlns:p14="http://schemas.microsoft.com/office/powerpoint/2010/main" val="175990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a:t>
            </a:r>
          </a:p>
        </p:txBody>
      </p:sp>
      <p:sp>
        <p:nvSpPr>
          <p:cNvPr id="4" name="Slide Number Placeholder 3"/>
          <p:cNvSpPr>
            <a:spLocks noGrp="1"/>
          </p:cNvSpPr>
          <p:nvPr>
            <p:ph type="sldNum" sz="quarter" idx="10"/>
          </p:nvPr>
        </p:nvSpPr>
        <p:spPr/>
        <p:txBody>
          <a:bodyPr/>
          <a:lstStyle/>
          <a:p>
            <a:fld id="{2295C389-D2C1-444A-92B1-AF02162DE159}" type="slidenum">
              <a:rPr lang="en-US" smtClean="0"/>
              <a:t>21</a:t>
            </a:fld>
            <a:endParaRPr lang="en-US"/>
          </a:p>
        </p:txBody>
      </p:sp>
    </p:spTree>
    <p:extLst>
      <p:ext uri="{BB962C8B-B14F-4D97-AF65-F5344CB8AC3E}">
        <p14:creationId xmlns:p14="http://schemas.microsoft.com/office/powerpoint/2010/main" val="3115047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a:t>
            </a:r>
          </a:p>
        </p:txBody>
      </p:sp>
      <p:sp>
        <p:nvSpPr>
          <p:cNvPr id="4" name="Slide Number Placeholder 3"/>
          <p:cNvSpPr>
            <a:spLocks noGrp="1"/>
          </p:cNvSpPr>
          <p:nvPr>
            <p:ph type="sldNum" sz="quarter" idx="10"/>
          </p:nvPr>
        </p:nvSpPr>
        <p:spPr/>
        <p:txBody>
          <a:bodyPr/>
          <a:lstStyle/>
          <a:p>
            <a:fld id="{2295C389-D2C1-444A-92B1-AF02162DE159}" type="slidenum">
              <a:rPr lang="en-US" smtClean="0"/>
              <a:t>22</a:t>
            </a:fld>
            <a:endParaRPr lang="en-US"/>
          </a:p>
        </p:txBody>
      </p:sp>
    </p:spTree>
    <p:extLst>
      <p:ext uri="{BB962C8B-B14F-4D97-AF65-F5344CB8AC3E}">
        <p14:creationId xmlns:p14="http://schemas.microsoft.com/office/powerpoint/2010/main" val="2568439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a:t>
            </a:r>
          </a:p>
        </p:txBody>
      </p:sp>
      <p:sp>
        <p:nvSpPr>
          <p:cNvPr id="4" name="Slide Number Placeholder 3"/>
          <p:cNvSpPr>
            <a:spLocks noGrp="1"/>
          </p:cNvSpPr>
          <p:nvPr>
            <p:ph type="sldNum" sz="quarter" idx="10"/>
          </p:nvPr>
        </p:nvSpPr>
        <p:spPr/>
        <p:txBody>
          <a:bodyPr/>
          <a:lstStyle/>
          <a:p>
            <a:fld id="{2295C389-D2C1-444A-92B1-AF02162DE159}" type="slidenum">
              <a:rPr lang="en-US" smtClean="0"/>
              <a:t>23</a:t>
            </a:fld>
            <a:endParaRPr lang="en-US"/>
          </a:p>
        </p:txBody>
      </p:sp>
    </p:spTree>
    <p:extLst>
      <p:ext uri="{BB962C8B-B14F-4D97-AF65-F5344CB8AC3E}">
        <p14:creationId xmlns:p14="http://schemas.microsoft.com/office/powerpoint/2010/main" val="1740686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a:t>
            </a:r>
          </a:p>
        </p:txBody>
      </p:sp>
      <p:sp>
        <p:nvSpPr>
          <p:cNvPr id="4" name="Slide Number Placeholder 3"/>
          <p:cNvSpPr>
            <a:spLocks noGrp="1"/>
          </p:cNvSpPr>
          <p:nvPr>
            <p:ph type="sldNum" sz="quarter" idx="10"/>
          </p:nvPr>
        </p:nvSpPr>
        <p:spPr/>
        <p:txBody>
          <a:bodyPr/>
          <a:lstStyle/>
          <a:p>
            <a:fld id="{2295C389-D2C1-444A-92B1-AF02162DE159}" type="slidenum">
              <a:rPr lang="en-US" smtClean="0"/>
              <a:t>24</a:t>
            </a:fld>
            <a:endParaRPr lang="en-US"/>
          </a:p>
        </p:txBody>
      </p:sp>
    </p:spTree>
    <p:extLst>
      <p:ext uri="{BB962C8B-B14F-4D97-AF65-F5344CB8AC3E}">
        <p14:creationId xmlns:p14="http://schemas.microsoft.com/office/powerpoint/2010/main" val="2621614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a:t>
            </a:r>
          </a:p>
        </p:txBody>
      </p:sp>
      <p:sp>
        <p:nvSpPr>
          <p:cNvPr id="4" name="Slide Number Placeholder 3"/>
          <p:cNvSpPr>
            <a:spLocks noGrp="1"/>
          </p:cNvSpPr>
          <p:nvPr>
            <p:ph type="sldNum" sz="quarter" idx="10"/>
          </p:nvPr>
        </p:nvSpPr>
        <p:spPr/>
        <p:txBody>
          <a:bodyPr/>
          <a:lstStyle/>
          <a:p>
            <a:fld id="{2295C389-D2C1-444A-92B1-AF02162DE159}" type="slidenum">
              <a:rPr lang="en-US" smtClean="0"/>
              <a:t>25</a:t>
            </a:fld>
            <a:endParaRPr lang="en-US"/>
          </a:p>
        </p:txBody>
      </p:sp>
    </p:spTree>
    <p:extLst>
      <p:ext uri="{BB962C8B-B14F-4D97-AF65-F5344CB8AC3E}">
        <p14:creationId xmlns:p14="http://schemas.microsoft.com/office/powerpoint/2010/main" val="2032140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a:t>
            </a:r>
          </a:p>
        </p:txBody>
      </p:sp>
      <p:sp>
        <p:nvSpPr>
          <p:cNvPr id="4" name="Slide Number Placeholder 3"/>
          <p:cNvSpPr>
            <a:spLocks noGrp="1"/>
          </p:cNvSpPr>
          <p:nvPr>
            <p:ph type="sldNum" sz="quarter" idx="10"/>
          </p:nvPr>
        </p:nvSpPr>
        <p:spPr/>
        <p:txBody>
          <a:bodyPr/>
          <a:lstStyle/>
          <a:p>
            <a:fld id="{2295C389-D2C1-444A-92B1-AF02162DE159}" type="slidenum">
              <a:rPr lang="en-US" smtClean="0"/>
              <a:t>26</a:t>
            </a:fld>
            <a:endParaRPr lang="en-US"/>
          </a:p>
        </p:txBody>
      </p:sp>
    </p:spTree>
    <p:extLst>
      <p:ext uri="{BB962C8B-B14F-4D97-AF65-F5344CB8AC3E}">
        <p14:creationId xmlns:p14="http://schemas.microsoft.com/office/powerpoint/2010/main" val="2277599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a:t>
            </a:r>
          </a:p>
        </p:txBody>
      </p:sp>
      <p:sp>
        <p:nvSpPr>
          <p:cNvPr id="4" name="Slide Number Placeholder 3"/>
          <p:cNvSpPr>
            <a:spLocks noGrp="1"/>
          </p:cNvSpPr>
          <p:nvPr>
            <p:ph type="sldNum" sz="quarter" idx="10"/>
          </p:nvPr>
        </p:nvSpPr>
        <p:spPr/>
        <p:txBody>
          <a:bodyPr/>
          <a:lstStyle/>
          <a:p>
            <a:fld id="{2295C389-D2C1-444A-92B1-AF02162DE159}" type="slidenum">
              <a:rPr lang="en-US" smtClean="0"/>
              <a:t>27</a:t>
            </a:fld>
            <a:endParaRPr lang="en-US"/>
          </a:p>
        </p:txBody>
      </p:sp>
    </p:spTree>
    <p:extLst>
      <p:ext uri="{BB962C8B-B14F-4D97-AF65-F5344CB8AC3E}">
        <p14:creationId xmlns:p14="http://schemas.microsoft.com/office/powerpoint/2010/main" val="879468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a:t>
            </a:r>
          </a:p>
        </p:txBody>
      </p:sp>
      <p:sp>
        <p:nvSpPr>
          <p:cNvPr id="4" name="Slide Number Placeholder 3"/>
          <p:cNvSpPr>
            <a:spLocks noGrp="1"/>
          </p:cNvSpPr>
          <p:nvPr>
            <p:ph type="sldNum" sz="quarter" idx="10"/>
          </p:nvPr>
        </p:nvSpPr>
        <p:spPr/>
        <p:txBody>
          <a:bodyPr/>
          <a:lstStyle/>
          <a:p>
            <a:fld id="{2295C389-D2C1-444A-92B1-AF02162DE159}" type="slidenum">
              <a:rPr lang="en-US" smtClean="0"/>
              <a:t>28</a:t>
            </a:fld>
            <a:endParaRPr lang="en-US"/>
          </a:p>
        </p:txBody>
      </p:sp>
    </p:spTree>
    <p:extLst>
      <p:ext uri="{BB962C8B-B14F-4D97-AF65-F5344CB8AC3E}">
        <p14:creationId xmlns:p14="http://schemas.microsoft.com/office/powerpoint/2010/main" val="3609478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points made on this slide.</a:t>
            </a:r>
          </a:p>
        </p:txBody>
      </p:sp>
      <p:sp>
        <p:nvSpPr>
          <p:cNvPr id="4" name="Slide Number Placeholder 3"/>
          <p:cNvSpPr>
            <a:spLocks noGrp="1"/>
          </p:cNvSpPr>
          <p:nvPr>
            <p:ph type="sldNum" sz="quarter" idx="10"/>
          </p:nvPr>
        </p:nvSpPr>
        <p:spPr/>
        <p:txBody>
          <a:bodyPr/>
          <a:lstStyle/>
          <a:p>
            <a:fld id="{2295C389-D2C1-444A-92B1-AF02162DE159}" type="slidenum">
              <a:rPr lang="en-US" smtClean="0"/>
              <a:t>29</a:t>
            </a:fld>
            <a:endParaRPr lang="en-US"/>
          </a:p>
        </p:txBody>
      </p:sp>
    </p:spTree>
    <p:extLst>
      <p:ext uri="{BB962C8B-B14F-4D97-AF65-F5344CB8AC3E}">
        <p14:creationId xmlns:p14="http://schemas.microsoft.com/office/powerpoint/2010/main" val="224782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time someone was sentenced to LWOP was in 1851.  On the day of Wells’ execution, President Fillmore commuted  his sentence from death by hanging to LWOP.  </a:t>
            </a:r>
          </a:p>
        </p:txBody>
      </p:sp>
      <p:sp>
        <p:nvSpPr>
          <p:cNvPr id="4" name="Slide Number Placeholder 3"/>
          <p:cNvSpPr>
            <a:spLocks noGrp="1"/>
          </p:cNvSpPr>
          <p:nvPr>
            <p:ph type="sldNum" sz="quarter" idx="10"/>
          </p:nvPr>
        </p:nvSpPr>
        <p:spPr/>
        <p:txBody>
          <a:bodyPr/>
          <a:lstStyle/>
          <a:p>
            <a:fld id="{2295C389-D2C1-444A-92B1-AF02162DE159}" type="slidenum">
              <a:rPr lang="en-US" smtClean="0"/>
              <a:t>3</a:t>
            </a:fld>
            <a:endParaRPr lang="en-US"/>
          </a:p>
        </p:txBody>
      </p:sp>
    </p:spTree>
    <p:extLst>
      <p:ext uri="{BB962C8B-B14F-4D97-AF65-F5344CB8AC3E}">
        <p14:creationId xmlns:p14="http://schemas.microsoft.com/office/powerpoint/2010/main" val="1779708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Unger case is a “natural experiment” demonstrating</a:t>
            </a:r>
            <a:r>
              <a:rPr lang="en-US" baseline="0" dirty="0"/>
              <a:t> the safety in releasing people convicted of violent crimes who have been incarcerated for decades.  In 2012, a Maryland court overturned the convictions of about 185 people convicted of rape and murder due to unconstitutional jury instructions.  These people were immediately released from prison after decades of incarceration.  They received enhanced reentry services from a nonprofit organization.  This report, published in November 2018, documents that since their release in 2012, only one person has been returned to prison.  Everyone else was reintegrated into the community.  The report also details the enormous cost savings involved in releasing elderly prisoners.</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30</a:t>
            </a:fld>
            <a:endParaRPr lang="en-US"/>
          </a:p>
        </p:txBody>
      </p:sp>
    </p:spTree>
    <p:extLst>
      <p:ext uri="{BB962C8B-B14F-4D97-AF65-F5344CB8AC3E}">
        <p14:creationId xmlns:p14="http://schemas.microsoft.com/office/powerpoint/2010/main" val="1406922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end, LWOP is a moral question.  If we accept that in the vast majority of cases, people commit violent crimes because</a:t>
            </a:r>
            <a:r>
              <a:rPr lang="en-US" baseline="0" dirty="0"/>
              <a:t> of the long term effects of childhood abuse and trauma, what is society’s responsibility to these children (now living in adult bodies) whom we failed to protect from abuse?</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31</a:t>
            </a:fld>
            <a:endParaRPr lang="en-US"/>
          </a:p>
        </p:txBody>
      </p:sp>
    </p:spTree>
    <p:extLst>
      <p:ext uri="{BB962C8B-B14F-4D97-AF65-F5344CB8AC3E}">
        <p14:creationId xmlns:p14="http://schemas.microsoft.com/office/powerpoint/2010/main" val="3294924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should we end LWOP in Vermont?</a:t>
            </a:r>
          </a:p>
        </p:txBody>
      </p:sp>
      <p:sp>
        <p:nvSpPr>
          <p:cNvPr id="4" name="Slide Number Placeholder 3"/>
          <p:cNvSpPr>
            <a:spLocks noGrp="1"/>
          </p:cNvSpPr>
          <p:nvPr>
            <p:ph type="sldNum" sz="quarter" idx="10"/>
          </p:nvPr>
        </p:nvSpPr>
        <p:spPr/>
        <p:txBody>
          <a:bodyPr/>
          <a:lstStyle/>
          <a:p>
            <a:fld id="{2295C389-D2C1-444A-92B1-AF02162DE159}" type="slidenum">
              <a:rPr lang="en-US" smtClean="0"/>
              <a:t>32</a:t>
            </a:fld>
            <a:endParaRPr lang="en-US"/>
          </a:p>
        </p:txBody>
      </p:sp>
    </p:spTree>
    <p:extLst>
      <p:ext uri="{BB962C8B-B14F-4D97-AF65-F5344CB8AC3E}">
        <p14:creationId xmlns:p14="http://schemas.microsoft.com/office/powerpoint/2010/main" val="770097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restorative justice is the law of the land in Vermont.  LWOP sentences are the antithesis of restoration, and therefore violate the law.</a:t>
            </a:r>
          </a:p>
        </p:txBody>
      </p:sp>
      <p:sp>
        <p:nvSpPr>
          <p:cNvPr id="4" name="Slide Number Placeholder 3"/>
          <p:cNvSpPr>
            <a:spLocks noGrp="1"/>
          </p:cNvSpPr>
          <p:nvPr>
            <p:ph type="sldNum" sz="quarter" idx="10"/>
          </p:nvPr>
        </p:nvSpPr>
        <p:spPr/>
        <p:txBody>
          <a:bodyPr/>
          <a:lstStyle/>
          <a:p>
            <a:fld id="{2295C389-D2C1-444A-92B1-AF02162DE159}" type="slidenum">
              <a:rPr lang="en-US" smtClean="0"/>
              <a:t>33</a:t>
            </a:fld>
            <a:endParaRPr lang="en-US"/>
          </a:p>
        </p:txBody>
      </p:sp>
    </p:spTree>
    <p:extLst>
      <p:ext uri="{BB962C8B-B14F-4D97-AF65-F5344CB8AC3E}">
        <p14:creationId xmlns:p14="http://schemas.microsoft.com/office/powerpoint/2010/main" val="1986098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points.</a:t>
            </a:r>
          </a:p>
        </p:txBody>
      </p:sp>
      <p:sp>
        <p:nvSpPr>
          <p:cNvPr id="4" name="Slide Number Placeholder 3"/>
          <p:cNvSpPr>
            <a:spLocks noGrp="1"/>
          </p:cNvSpPr>
          <p:nvPr>
            <p:ph type="sldNum" sz="quarter" idx="10"/>
          </p:nvPr>
        </p:nvSpPr>
        <p:spPr/>
        <p:txBody>
          <a:bodyPr/>
          <a:lstStyle/>
          <a:p>
            <a:fld id="{2295C389-D2C1-444A-92B1-AF02162DE159}" type="slidenum">
              <a:rPr lang="en-US" smtClean="0"/>
              <a:t>34</a:t>
            </a:fld>
            <a:endParaRPr lang="en-US"/>
          </a:p>
        </p:txBody>
      </p:sp>
    </p:spTree>
    <p:extLst>
      <p:ext uri="{BB962C8B-B14F-4D97-AF65-F5344CB8AC3E}">
        <p14:creationId xmlns:p14="http://schemas.microsoft.com/office/powerpoint/2010/main" val="3905780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points.</a:t>
            </a:r>
          </a:p>
        </p:txBody>
      </p:sp>
      <p:sp>
        <p:nvSpPr>
          <p:cNvPr id="4" name="Slide Number Placeholder 3"/>
          <p:cNvSpPr>
            <a:spLocks noGrp="1"/>
          </p:cNvSpPr>
          <p:nvPr>
            <p:ph type="sldNum" sz="quarter" idx="10"/>
          </p:nvPr>
        </p:nvSpPr>
        <p:spPr/>
        <p:txBody>
          <a:bodyPr/>
          <a:lstStyle/>
          <a:p>
            <a:fld id="{2295C389-D2C1-444A-92B1-AF02162DE159}" type="slidenum">
              <a:rPr lang="en-US" smtClean="0"/>
              <a:t>35</a:t>
            </a:fld>
            <a:endParaRPr lang="en-US"/>
          </a:p>
        </p:txBody>
      </p:sp>
    </p:spTree>
    <p:extLst>
      <p:ext uri="{BB962C8B-B14F-4D97-AF65-F5344CB8AC3E}">
        <p14:creationId xmlns:p14="http://schemas.microsoft.com/office/powerpoint/2010/main" val="4130996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your help!</a:t>
            </a:r>
          </a:p>
        </p:txBody>
      </p:sp>
      <p:sp>
        <p:nvSpPr>
          <p:cNvPr id="4" name="Slide Number Placeholder 3"/>
          <p:cNvSpPr>
            <a:spLocks noGrp="1"/>
          </p:cNvSpPr>
          <p:nvPr>
            <p:ph type="sldNum" sz="quarter" idx="10"/>
          </p:nvPr>
        </p:nvSpPr>
        <p:spPr/>
        <p:txBody>
          <a:bodyPr/>
          <a:lstStyle/>
          <a:p>
            <a:fld id="{2295C389-D2C1-444A-92B1-AF02162DE159}" type="slidenum">
              <a:rPr lang="en-US" smtClean="0"/>
              <a:t>36</a:t>
            </a:fld>
            <a:endParaRPr lang="en-US"/>
          </a:p>
        </p:txBody>
      </p:sp>
    </p:spTree>
    <p:extLst>
      <p:ext uri="{BB962C8B-B14F-4D97-AF65-F5344CB8AC3E}">
        <p14:creationId xmlns:p14="http://schemas.microsoft.com/office/powerpoint/2010/main" val="981898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we want our attendees to do.</a:t>
            </a:r>
          </a:p>
        </p:txBody>
      </p:sp>
      <p:sp>
        <p:nvSpPr>
          <p:cNvPr id="4" name="Slide Number Placeholder 3"/>
          <p:cNvSpPr>
            <a:spLocks noGrp="1"/>
          </p:cNvSpPr>
          <p:nvPr>
            <p:ph type="sldNum" sz="quarter" idx="10"/>
          </p:nvPr>
        </p:nvSpPr>
        <p:spPr/>
        <p:txBody>
          <a:bodyPr/>
          <a:lstStyle/>
          <a:p>
            <a:fld id="{2295C389-D2C1-444A-92B1-AF02162DE159}" type="slidenum">
              <a:rPr lang="en-US" smtClean="0"/>
              <a:t>37</a:t>
            </a:fld>
            <a:endParaRPr lang="en-US"/>
          </a:p>
        </p:txBody>
      </p:sp>
    </p:spTree>
    <p:extLst>
      <p:ext uri="{BB962C8B-B14F-4D97-AF65-F5344CB8AC3E}">
        <p14:creationId xmlns:p14="http://schemas.microsoft.com/office/powerpoint/2010/main" val="3137227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place our contact info on this slide.</a:t>
            </a:r>
          </a:p>
        </p:txBody>
      </p:sp>
      <p:sp>
        <p:nvSpPr>
          <p:cNvPr id="4" name="Slide Number Placeholder 3"/>
          <p:cNvSpPr>
            <a:spLocks noGrp="1"/>
          </p:cNvSpPr>
          <p:nvPr>
            <p:ph type="sldNum" sz="quarter" idx="10"/>
          </p:nvPr>
        </p:nvSpPr>
        <p:spPr/>
        <p:txBody>
          <a:bodyPr/>
          <a:lstStyle/>
          <a:p>
            <a:fld id="{2295C389-D2C1-444A-92B1-AF02162DE159}" type="slidenum">
              <a:rPr lang="en-US" smtClean="0"/>
              <a:t>38</a:t>
            </a:fld>
            <a:endParaRPr lang="en-US"/>
          </a:p>
        </p:txBody>
      </p:sp>
    </p:spTree>
    <p:extLst>
      <p:ext uri="{BB962C8B-B14F-4D97-AF65-F5344CB8AC3E}">
        <p14:creationId xmlns:p14="http://schemas.microsoft.com/office/powerpoint/2010/main" val="161032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a:t>
            </a:r>
            <a:r>
              <a:rPr lang="en-US" baseline="0" dirty="0"/>
              <a:t> </a:t>
            </a:r>
            <a:r>
              <a:rPr lang="en-US" baseline="0"/>
              <a:t>for questions.</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39</a:t>
            </a:fld>
            <a:endParaRPr lang="en-US"/>
          </a:p>
        </p:txBody>
      </p:sp>
    </p:spTree>
    <p:extLst>
      <p:ext uri="{BB962C8B-B14F-4D97-AF65-F5344CB8AC3E}">
        <p14:creationId xmlns:p14="http://schemas.microsoft.com/office/powerpoint/2010/main" val="327109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Wells appealed, arguing that the President lacked</a:t>
            </a:r>
            <a:r>
              <a:rPr lang="en-US" baseline="0" dirty="0"/>
              <a:t> the authority to impose a new condition (LWOP).  However, is Ex Parte Wells, the US Supreme Court upheld Wells’ sentence, thereby endorsing LWOP for the very first time.</a:t>
            </a:r>
            <a:endParaRPr lang="en-US" dirty="0"/>
          </a:p>
          <a:p>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4</a:t>
            </a:fld>
            <a:endParaRPr lang="en-US"/>
          </a:p>
        </p:txBody>
      </p:sp>
    </p:spTree>
    <p:extLst>
      <p:ext uri="{BB962C8B-B14F-4D97-AF65-F5344CB8AC3E}">
        <p14:creationId xmlns:p14="http://schemas.microsoft.com/office/powerpoint/2010/main" val="316575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interesting to note that Justice McLean was aware that LWOP is in actuality a death</a:t>
            </a:r>
            <a:r>
              <a:rPr lang="en-US" baseline="0" dirty="0"/>
              <a:t> penalty of a different type.</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5</a:t>
            </a:fld>
            <a:endParaRPr lang="en-US"/>
          </a:p>
        </p:txBody>
      </p:sp>
    </p:spTree>
    <p:extLst>
      <p:ext uri="{BB962C8B-B14F-4D97-AF65-F5344CB8AC3E}">
        <p14:creationId xmlns:p14="http://schemas.microsoft.com/office/powerpoint/2010/main" val="1193381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Furman, the Court held the traditional death penalty was unconstitutional</a:t>
            </a:r>
            <a:r>
              <a:rPr lang="en-US" baseline="0" dirty="0"/>
              <a:t> because of the “arbitrary and capricious” manner in which it was applied.  The states knew, however, if this issue could be corrected , the Court would once again uphold the constitutionality of execution. (as it did  in 1976 in Gregg v Georgia).  Nevertheless, in the intervening time, many states scrambled to pass laws to prevent prisoners previously sentenced to death from being released.  This was the beginning of the massive rise of LWOP sentencing in our country.</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6</a:t>
            </a:fld>
            <a:endParaRPr lang="en-US"/>
          </a:p>
        </p:txBody>
      </p:sp>
    </p:spTree>
    <p:extLst>
      <p:ext uri="{BB962C8B-B14F-4D97-AF65-F5344CB8AC3E}">
        <p14:creationId xmlns:p14="http://schemas.microsoft.com/office/powerpoint/2010/main" val="322092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1972 and 1992, the</a:t>
            </a:r>
            <a:r>
              <a:rPr lang="en-US" baseline="0" dirty="0"/>
              <a:t> number of LWOP sentences rose from essentially none to over 12,000.  By 2003, the number rose to over 33,000, and by 2008, it was over 41,000.</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7</a:t>
            </a:fld>
            <a:endParaRPr lang="en-US"/>
          </a:p>
        </p:txBody>
      </p:sp>
    </p:spTree>
    <p:extLst>
      <p:ext uri="{BB962C8B-B14F-4D97-AF65-F5344CB8AC3E}">
        <p14:creationId xmlns:p14="http://schemas.microsoft.com/office/powerpoint/2010/main" val="141426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Latest statistics from the Sentencing Project show that currently over 53,000 people are serving LWOP in the US.  The</a:t>
            </a:r>
            <a:r>
              <a:rPr lang="en-US" baseline="0" dirty="0"/>
              <a:t> increase in LWOP sentences between 2003 and 2016 (59%) vastly eclipses the increase in the number of life with parole sentences (17%) during the same time period.</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8</a:t>
            </a:fld>
            <a:endParaRPr lang="en-US"/>
          </a:p>
        </p:txBody>
      </p:sp>
    </p:spTree>
    <p:extLst>
      <p:ext uri="{BB962C8B-B14F-4D97-AF65-F5344CB8AC3E}">
        <p14:creationId xmlns:p14="http://schemas.microsoft.com/office/powerpoint/2010/main" val="367703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turn</a:t>
            </a:r>
            <a:r>
              <a:rPr lang="en-US" baseline="0" dirty="0"/>
              <a:t> to the enormous racial disparities in LWOP sentencing.</a:t>
            </a:r>
            <a:endParaRPr lang="en-US" dirty="0"/>
          </a:p>
        </p:txBody>
      </p:sp>
      <p:sp>
        <p:nvSpPr>
          <p:cNvPr id="4" name="Slide Number Placeholder 3"/>
          <p:cNvSpPr>
            <a:spLocks noGrp="1"/>
          </p:cNvSpPr>
          <p:nvPr>
            <p:ph type="sldNum" sz="quarter" idx="10"/>
          </p:nvPr>
        </p:nvSpPr>
        <p:spPr/>
        <p:txBody>
          <a:bodyPr/>
          <a:lstStyle/>
          <a:p>
            <a:fld id="{2295C389-D2C1-444A-92B1-AF02162DE159}" type="slidenum">
              <a:rPr lang="en-US" smtClean="0"/>
              <a:t>9</a:t>
            </a:fld>
            <a:endParaRPr lang="en-US"/>
          </a:p>
        </p:txBody>
      </p:sp>
    </p:spTree>
    <p:extLst>
      <p:ext uri="{BB962C8B-B14F-4D97-AF65-F5344CB8AC3E}">
        <p14:creationId xmlns:p14="http://schemas.microsoft.com/office/powerpoint/2010/main" val="3265389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88D75F-D44D-4CF9-8346-7174FCBBD85D}"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8D66-6A60-4A13-BD44-635FA7807779}" type="slidenum">
              <a:rPr lang="en-US" smtClean="0"/>
              <a:t>‹#›</a:t>
            </a:fld>
            <a:endParaRPr lang="en-US"/>
          </a:p>
        </p:txBody>
      </p:sp>
    </p:spTree>
    <p:extLst>
      <p:ext uri="{BB962C8B-B14F-4D97-AF65-F5344CB8AC3E}">
        <p14:creationId xmlns:p14="http://schemas.microsoft.com/office/powerpoint/2010/main" val="62566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8D75F-D44D-4CF9-8346-7174FCBBD85D}"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8D66-6A60-4A13-BD44-635FA7807779}" type="slidenum">
              <a:rPr lang="en-US" smtClean="0"/>
              <a:t>‹#›</a:t>
            </a:fld>
            <a:endParaRPr lang="en-US"/>
          </a:p>
        </p:txBody>
      </p:sp>
    </p:spTree>
    <p:extLst>
      <p:ext uri="{BB962C8B-B14F-4D97-AF65-F5344CB8AC3E}">
        <p14:creationId xmlns:p14="http://schemas.microsoft.com/office/powerpoint/2010/main" val="408309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8D75F-D44D-4CF9-8346-7174FCBBD85D}"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8D66-6A60-4A13-BD44-635FA7807779}" type="slidenum">
              <a:rPr lang="en-US" smtClean="0"/>
              <a:t>‹#›</a:t>
            </a:fld>
            <a:endParaRPr lang="en-US"/>
          </a:p>
        </p:txBody>
      </p:sp>
    </p:spTree>
    <p:extLst>
      <p:ext uri="{BB962C8B-B14F-4D97-AF65-F5344CB8AC3E}">
        <p14:creationId xmlns:p14="http://schemas.microsoft.com/office/powerpoint/2010/main" val="291768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8D75F-D44D-4CF9-8346-7174FCBBD85D}"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8D66-6A60-4A13-BD44-635FA7807779}" type="slidenum">
              <a:rPr lang="en-US" smtClean="0"/>
              <a:t>‹#›</a:t>
            </a:fld>
            <a:endParaRPr lang="en-US"/>
          </a:p>
        </p:txBody>
      </p:sp>
    </p:spTree>
    <p:extLst>
      <p:ext uri="{BB962C8B-B14F-4D97-AF65-F5344CB8AC3E}">
        <p14:creationId xmlns:p14="http://schemas.microsoft.com/office/powerpoint/2010/main" val="120847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8D75F-D44D-4CF9-8346-7174FCBBD85D}"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8D66-6A60-4A13-BD44-635FA7807779}" type="slidenum">
              <a:rPr lang="en-US" smtClean="0"/>
              <a:t>‹#›</a:t>
            </a:fld>
            <a:endParaRPr lang="en-US"/>
          </a:p>
        </p:txBody>
      </p:sp>
    </p:spTree>
    <p:extLst>
      <p:ext uri="{BB962C8B-B14F-4D97-AF65-F5344CB8AC3E}">
        <p14:creationId xmlns:p14="http://schemas.microsoft.com/office/powerpoint/2010/main" val="268392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88D75F-D44D-4CF9-8346-7174FCBBD85D}"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58D66-6A60-4A13-BD44-635FA7807779}" type="slidenum">
              <a:rPr lang="en-US" smtClean="0"/>
              <a:t>‹#›</a:t>
            </a:fld>
            <a:endParaRPr lang="en-US"/>
          </a:p>
        </p:txBody>
      </p:sp>
    </p:spTree>
    <p:extLst>
      <p:ext uri="{BB962C8B-B14F-4D97-AF65-F5344CB8AC3E}">
        <p14:creationId xmlns:p14="http://schemas.microsoft.com/office/powerpoint/2010/main" val="209800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88D75F-D44D-4CF9-8346-7174FCBBD85D}" type="datetimeFigureOut">
              <a:rPr lang="en-US" smtClean="0"/>
              <a:t>11/14/19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58D66-6A60-4A13-BD44-635FA7807779}" type="slidenum">
              <a:rPr lang="en-US" smtClean="0"/>
              <a:t>‹#›</a:t>
            </a:fld>
            <a:endParaRPr lang="en-US"/>
          </a:p>
        </p:txBody>
      </p:sp>
    </p:spTree>
    <p:extLst>
      <p:ext uri="{BB962C8B-B14F-4D97-AF65-F5344CB8AC3E}">
        <p14:creationId xmlns:p14="http://schemas.microsoft.com/office/powerpoint/2010/main" val="358073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8D75F-D44D-4CF9-8346-7174FCBBD85D}" type="datetimeFigureOut">
              <a:rPr lang="en-US" smtClean="0"/>
              <a:t>11/14/19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58D66-6A60-4A13-BD44-635FA7807779}" type="slidenum">
              <a:rPr lang="en-US" smtClean="0"/>
              <a:t>‹#›</a:t>
            </a:fld>
            <a:endParaRPr lang="en-US"/>
          </a:p>
        </p:txBody>
      </p:sp>
    </p:spTree>
    <p:extLst>
      <p:ext uri="{BB962C8B-B14F-4D97-AF65-F5344CB8AC3E}">
        <p14:creationId xmlns:p14="http://schemas.microsoft.com/office/powerpoint/2010/main" val="198395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8D75F-D44D-4CF9-8346-7174FCBBD85D}" type="datetimeFigureOut">
              <a:rPr lang="en-US" smtClean="0"/>
              <a:t>11/14/19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58D66-6A60-4A13-BD44-635FA7807779}" type="slidenum">
              <a:rPr lang="en-US" smtClean="0"/>
              <a:t>‹#›</a:t>
            </a:fld>
            <a:endParaRPr lang="en-US"/>
          </a:p>
        </p:txBody>
      </p:sp>
    </p:spTree>
    <p:extLst>
      <p:ext uri="{BB962C8B-B14F-4D97-AF65-F5344CB8AC3E}">
        <p14:creationId xmlns:p14="http://schemas.microsoft.com/office/powerpoint/2010/main" val="171351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8D75F-D44D-4CF9-8346-7174FCBBD85D}"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58D66-6A60-4A13-BD44-635FA7807779}" type="slidenum">
              <a:rPr lang="en-US" smtClean="0"/>
              <a:t>‹#›</a:t>
            </a:fld>
            <a:endParaRPr lang="en-US"/>
          </a:p>
        </p:txBody>
      </p:sp>
    </p:spTree>
    <p:extLst>
      <p:ext uri="{BB962C8B-B14F-4D97-AF65-F5344CB8AC3E}">
        <p14:creationId xmlns:p14="http://schemas.microsoft.com/office/powerpoint/2010/main" val="323656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8D75F-D44D-4CF9-8346-7174FCBBD85D}"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58D66-6A60-4A13-BD44-635FA7807779}" type="slidenum">
              <a:rPr lang="en-US" smtClean="0"/>
              <a:t>‹#›</a:t>
            </a:fld>
            <a:endParaRPr lang="en-US"/>
          </a:p>
        </p:txBody>
      </p:sp>
    </p:spTree>
    <p:extLst>
      <p:ext uri="{BB962C8B-B14F-4D97-AF65-F5344CB8AC3E}">
        <p14:creationId xmlns:p14="http://schemas.microsoft.com/office/powerpoint/2010/main" val="300034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8D75F-D44D-4CF9-8346-7174FCBBD85D}" type="datetimeFigureOut">
              <a:rPr lang="en-US" smtClean="0"/>
              <a:t>11/14/19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58D66-6A60-4A13-BD44-635FA7807779}" type="slidenum">
              <a:rPr lang="en-US" smtClean="0"/>
              <a:t>‹#›</a:t>
            </a:fld>
            <a:endParaRPr lang="en-US"/>
          </a:p>
        </p:txBody>
      </p:sp>
    </p:spTree>
    <p:extLst>
      <p:ext uri="{BB962C8B-B14F-4D97-AF65-F5344CB8AC3E}">
        <p14:creationId xmlns:p14="http://schemas.microsoft.com/office/powerpoint/2010/main" val="389701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hyperlink" Target="https://www.change.org/p/vermont-state-legislature-abolish-life-without-parol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Tom@vcjr.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lwopstudies.org/" TargetMode="External"/><Relationship Id="rId5" Type="http://schemas.openxmlformats.org/officeDocument/2006/relationships/hyperlink" Target="mailto:Susan.Lawrence@lwopstudies.org" TargetMode="External"/><Relationship Id="rId4" Type="http://schemas.openxmlformats.org/officeDocument/2006/relationships/hyperlink" Target="mailto:Nash.Skyler@outlook.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017013" y="3318510"/>
            <a:ext cx="61468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5400" dirty="0">
                <a:solidFill>
                  <a:schemeClr val="bg1"/>
                </a:solidFill>
                <a:latin typeface="Calibri" pitchFamily="34" charset="0"/>
              </a:rPr>
              <a:t>An American Human </a:t>
            </a:r>
          </a:p>
          <a:p>
            <a:pPr algn="ctr" eaLnBrk="1" hangingPunct="1"/>
            <a:r>
              <a:rPr lang="en-US" sz="5400" dirty="0">
                <a:solidFill>
                  <a:schemeClr val="bg1"/>
                </a:solidFill>
                <a:latin typeface="Calibri" pitchFamily="34" charset="0"/>
              </a:rPr>
              <a:t>Rights Crisis</a:t>
            </a:r>
          </a:p>
        </p:txBody>
      </p:sp>
      <p:sp>
        <p:nvSpPr>
          <p:cNvPr id="8" name="TextBox 7"/>
          <p:cNvSpPr txBox="1">
            <a:spLocks noChangeArrowheads="1"/>
          </p:cNvSpPr>
          <p:nvPr/>
        </p:nvSpPr>
        <p:spPr bwMode="auto">
          <a:xfrm>
            <a:off x="3200407" y="1933576"/>
            <a:ext cx="57800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5400" dirty="0">
                <a:solidFill>
                  <a:schemeClr val="bg1"/>
                </a:solidFill>
                <a:latin typeface="Calibri" pitchFamily="34" charset="0"/>
              </a:rPr>
              <a:t>Life Without Parole:</a:t>
            </a:r>
          </a:p>
        </p:txBody>
      </p:sp>
    </p:spTree>
    <p:extLst>
      <p:ext uri="{BB962C8B-B14F-4D97-AF65-F5344CB8AC3E}">
        <p14:creationId xmlns:p14="http://schemas.microsoft.com/office/powerpoint/2010/main" val="1441433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228600"/>
            <a:ext cx="7254765" cy="4994910"/>
          </a:xfrm>
          <a:prstGeom prst="rect">
            <a:avLst/>
          </a:prstGeom>
        </p:spPr>
      </p:pic>
      <p:sp>
        <p:nvSpPr>
          <p:cNvPr id="4" name="TextBox 3"/>
          <p:cNvSpPr txBox="1"/>
          <p:nvPr/>
        </p:nvSpPr>
        <p:spPr>
          <a:xfrm>
            <a:off x="1790673" y="5337810"/>
            <a:ext cx="8459367" cy="1384995"/>
          </a:xfrm>
          <a:prstGeom prst="rect">
            <a:avLst/>
          </a:prstGeom>
          <a:noFill/>
        </p:spPr>
        <p:txBody>
          <a:bodyPr wrap="none" rtlCol="0">
            <a:spAutoFit/>
          </a:bodyPr>
          <a:lstStyle/>
          <a:p>
            <a:pPr algn="ctr"/>
            <a:r>
              <a:rPr lang="en-US" sz="2800" dirty="0">
                <a:solidFill>
                  <a:schemeClr val="bg1"/>
                </a:solidFill>
              </a:rPr>
              <a:t>At every stage, the criminal justice system is defined </a:t>
            </a:r>
          </a:p>
          <a:p>
            <a:pPr algn="ctr"/>
            <a:r>
              <a:rPr lang="en-US" sz="2800" dirty="0">
                <a:solidFill>
                  <a:schemeClr val="bg1"/>
                </a:solidFill>
              </a:rPr>
              <a:t>by stark racial disparities.  These are most pronounced </a:t>
            </a:r>
          </a:p>
          <a:p>
            <a:pPr algn="ctr"/>
            <a:r>
              <a:rPr lang="en-US" sz="2800" dirty="0">
                <a:solidFill>
                  <a:schemeClr val="bg1"/>
                </a:solidFill>
              </a:rPr>
              <a:t>among people serving LWOP and “de facto” LWOP.</a:t>
            </a:r>
          </a:p>
        </p:txBody>
      </p:sp>
    </p:spTree>
    <p:extLst>
      <p:ext uri="{BB962C8B-B14F-4D97-AF65-F5344CB8AC3E}">
        <p14:creationId xmlns:p14="http://schemas.microsoft.com/office/powerpoint/2010/main" val="286482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030" y="0"/>
            <a:ext cx="7379970" cy="6858000"/>
          </a:xfrm>
          <a:prstGeom prst="rect">
            <a:avLst/>
          </a:prstGeom>
        </p:spPr>
      </p:pic>
      <p:sp>
        <p:nvSpPr>
          <p:cNvPr id="9" name="TextBox 8"/>
          <p:cNvSpPr txBox="1"/>
          <p:nvPr/>
        </p:nvSpPr>
        <p:spPr>
          <a:xfrm>
            <a:off x="454905" y="492528"/>
            <a:ext cx="3804888" cy="3539430"/>
          </a:xfrm>
          <a:prstGeom prst="rect">
            <a:avLst/>
          </a:prstGeom>
          <a:noFill/>
        </p:spPr>
        <p:txBody>
          <a:bodyPr wrap="none" rtlCol="0">
            <a:spAutoFit/>
          </a:bodyPr>
          <a:lstStyle/>
          <a:p>
            <a:pPr algn="ctr"/>
            <a:r>
              <a:rPr lang="en-US" sz="3200" dirty="0">
                <a:solidFill>
                  <a:schemeClr val="bg1"/>
                </a:solidFill>
              </a:rPr>
              <a:t>In nine states,</a:t>
            </a:r>
          </a:p>
          <a:p>
            <a:pPr algn="ctr"/>
            <a:r>
              <a:rPr lang="en-US" sz="3200" dirty="0">
                <a:solidFill>
                  <a:schemeClr val="bg1"/>
                </a:solidFill>
              </a:rPr>
              <a:t>African-Americans</a:t>
            </a:r>
          </a:p>
          <a:p>
            <a:pPr algn="ctr"/>
            <a:r>
              <a:rPr lang="en-US" sz="3200" dirty="0">
                <a:solidFill>
                  <a:schemeClr val="bg1"/>
                </a:solidFill>
              </a:rPr>
              <a:t>make up 2/3 or more </a:t>
            </a:r>
          </a:p>
          <a:p>
            <a:pPr algn="ctr"/>
            <a:r>
              <a:rPr lang="en-US" sz="3200" dirty="0">
                <a:solidFill>
                  <a:schemeClr val="bg1"/>
                </a:solidFill>
              </a:rPr>
              <a:t>of the</a:t>
            </a:r>
          </a:p>
          <a:p>
            <a:pPr algn="ctr"/>
            <a:r>
              <a:rPr lang="en-US" sz="3200" dirty="0">
                <a:solidFill>
                  <a:schemeClr val="bg1"/>
                </a:solidFill>
              </a:rPr>
              <a:t>LWOP-sentenced </a:t>
            </a:r>
          </a:p>
          <a:p>
            <a:pPr algn="ctr"/>
            <a:r>
              <a:rPr lang="en-US" sz="3200" dirty="0">
                <a:solidFill>
                  <a:schemeClr val="bg1"/>
                </a:solidFill>
              </a:rPr>
              <a:t>prisoner</a:t>
            </a:r>
          </a:p>
          <a:p>
            <a:pPr algn="ctr"/>
            <a:r>
              <a:rPr lang="en-US" sz="3200" dirty="0">
                <a:solidFill>
                  <a:schemeClr val="bg1"/>
                </a:solidFill>
              </a:rPr>
              <a:t>population.</a:t>
            </a:r>
          </a:p>
        </p:txBody>
      </p:sp>
      <p:sp>
        <p:nvSpPr>
          <p:cNvPr id="10" name="TextBox 9"/>
          <p:cNvSpPr txBox="1"/>
          <p:nvPr/>
        </p:nvSpPr>
        <p:spPr>
          <a:xfrm>
            <a:off x="652332" y="4431268"/>
            <a:ext cx="3701911" cy="1908215"/>
          </a:xfrm>
          <a:prstGeom prst="rect">
            <a:avLst/>
          </a:prstGeom>
          <a:noFill/>
        </p:spPr>
        <p:txBody>
          <a:bodyPr wrap="none" rtlCol="0">
            <a:spAutoFit/>
          </a:bodyPr>
          <a:lstStyle/>
          <a:p>
            <a:r>
              <a:rPr lang="en-US" dirty="0">
                <a:solidFill>
                  <a:schemeClr val="bg1"/>
                </a:solidFill>
              </a:rPr>
              <a:t>These are:  Alabama, Georgia, Illinois,</a:t>
            </a:r>
          </a:p>
          <a:p>
            <a:r>
              <a:rPr lang="en-US" dirty="0">
                <a:solidFill>
                  <a:schemeClr val="bg1"/>
                </a:solidFill>
              </a:rPr>
              <a:t>Louisiana, Maryland, Michigan,</a:t>
            </a:r>
          </a:p>
          <a:p>
            <a:r>
              <a:rPr lang="en-US" dirty="0">
                <a:solidFill>
                  <a:schemeClr val="bg1"/>
                </a:solidFill>
              </a:rPr>
              <a:t>Mississippi, New Jersey, and South</a:t>
            </a:r>
          </a:p>
          <a:p>
            <a:r>
              <a:rPr lang="en-US" dirty="0">
                <a:solidFill>
                  <a:schemeClr val="bg1"/>
                </a:solidFill>
              </a:rPr>
              <a:t>Carolina. </a:t>
            </a:r>
          </a:p>
          <a:p>
            <a:r>
              <a:rPr lang="en-US" dirty="0">
                <a:solidFill>
                  <a:schemeClr val="bg1"/>
                </a:solidFill>
              </a:rPr>
              <a:t> </a:t>
            </a:r>
          </a:p>
          <a:p>
            <a:r>
              <a:rPr lang="en-US" sz="1400" dirty="0">
                <a:solidFill>
                  <a:schemeClr val="bg1"/>
                </a:solidFill>
              </a:rPr>
              <a:t>Source:  Still Life, </a:t>
            </a:r>
          </a:p>
          <a:p>
            <a:r>
              <a:rPr lang="en-US" sz="1400" dirty="0">
                <a:solidFill>
                  <a:schemeClr val="bg1"/>
                </a:solidFill>
              </a:rPr>
              <a:t>The Sentencing Project, 2017</a:t>
            </a:r>
          </a:p>
        </p:txBody>
      </p:sp>
    </p:spTree>
    <p:extLst>
      <p:ext uri="{BB962C8B-B14F-4D97-AF65-F5344CB8AC3E}">
        <p14:creationId xmlns:p14="http://schemas.microsoft.com/office/powerpoint/2010/main" val="346570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606" y="640080"/>
            <a:ext cx="6281928" cy="3337560"/>
          </a:xfrm>
          <a:prstGeom prst="rect">
            <a:avLst/>
          </a:prstGeom>
        </p:spPr>
      </p:pic>
      <p:sp>
        <p:nvSpPr>
          <p:cNvPr id="6" name="TextBox 5"/>
          <p:cNvSpPr txBox="1"/>
          <p:nvPr/>
        </p:nvSpPr>
        <p:spPr>
          <a:xfrm>
            <a:off x="638936" y="4377690"/>
            <a:ext cx="10731657" cy="1569660"/>
          </a:xfrm>
          <a:prstGeom prst="rect">
            <a:avLst/>
          </a:prstGeom>
          <a:noFill/>
        </p:spPr>
        <p:txBody>
          <a:bodyPr wrap="none" rtlCol="0">
            <a:spAutoFit/>
          </a:bodyPr>
          <a:lstStyle/>
          <a:p>
            <a:pPr algn="ctr"/>
            <a:r>
              <a:rPr lang="en-US" sz="3200" dirty="0">
                <a:solidFill>
                  <a:schemeClr val="bg1"/>
                </a:solidFill>
              </a:rPr>
              <a:t>Among people serving “de facto” LWOP sentences, people</a:t>
            </a:r>
          </a:p>
          <a:p>
            <a:pPr algn="ctr"/>
            <a:r>
              <a:rPr lang="en-US" sz="3200" dirty="0">
                <a:solidFill>
                  <a:schemeClr val="bg1"/>
                </a:solidFill>
              </a:rPr>
              <a:t>of color comprise over 65 percent.  African-Americans make up</a:t>
            </a:r>
          </a:p>
          <a:p>
            <a:pPr algn="ctr"/>
            <a:r>
              <a:rPr lang="en-US" sz="3200" dirty="0">
                <a:solidFill>
                  <a:schemeClr val="bg1"/>
                </a:solidFill>
              </a:rPr>
              <a:t>more than half, and Latinos nearly 12 percent.</a:t>
            </a:r>
          </a:p>
        </p:txBody>
      </p:sp>
      <p:sp>
        <p:nvSpPr>
          <p:cNvPr id="7" name="TextBox 6"/>
          <p:cNvSpPr txBox="1"/>
          <p:nvPr/>
        </p:nvSpPr>
        <p:spPr>
          <a:xfrm>
            <a:off x="454205" y="6263640"/>
            <a:ext cx="4557786" cy="369332"/>
          </a:xfrm>
          <a:prstGeom prst="rect">
            <a:avLst/>
          </a:prstGeom>
          <a:noFill/>
        </p:spPr>
        <p:txBody>
          <a:bodyPr wrap="none" rtlCol="0">
            <a:spAutoFit/>
          </a:bodyPr>
          <a:lstStyle/>
          <a:p>
            <a:r>
              <a:rPr lang="en-US" dirty="0">
                <a:solidFill>
                  <a:schemeClr val="bg1"/>
                </a:solidFill>
              </a:rPr>
              <a:t>Source:  Still Life, The Sentencing Project, 2017</a:t>
            </a:r>
          </a:p>
        </p:txBody>
      </p:sp>
    </p:spTree>
    <p:extLst>
      <p:ext uri="{BB962C8B-B14F-4D97-AF65-F5344CB8AC3E}">
        <p14:creationId xmlns:p14="http://schemas.microsoft.com/office/powerpoint/2010/main" val="380271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890" y="0"/>
            <a:ext cx="9178290" cy="5326380"/>
          </a:xfrm>
          <a:prstGeom prst="rect">
            <a:avLst/>
          </a:prstGeom>
        </p:spPr>
      </p:pic>
      <p:sp>
        <p:nvSpPr>
          <p:cNvPr id="4" name="TextBox 3"/>
          <p:cNvSpPr txBox="1"/>
          <p:nvPr/>
        </p:nvSpPr>
        <p:spPr>
          <a:xfrm>
            <a:off x="2825672" y="5503783"/>
            <a:ext cx="5657639" cy="1354217"/>
          </a:xfrm>
          <a:prstGeom prst="rect">
            <a:avLst/>
          </a:prstGeom>
          <a:noFill/>
        </p:spPr>
        <p:txBody>
          <a:bodyPr wrap="none" rtlCol="0">
            <a:spAutoFit/>
          </a:bodyPr>
          <a:lstStyle/>
          <a:p>
            <a:pPr algn="ctr"/>
            <a:r>
              <a:rPr lang="en-US" sz="3200" dirty="0"/>
              <a:t> </a:t>
            </a:r>
            <a:r>
              <a:rPr lang="en-US" sz="3200" dirty="0">
                <a:solidFill>
                  <a:schemeClr val="bg1"/>
                </a:solidFill>
              </a:rPr>
              <a:t>LWOP and the Abolition</a:t>
            </a:r>
          </a:p>
          <a:p>
            <a:pPr algn="ctr"/>
            <a:r>
              <a:rPr lang="en-US" sz="3200" dirty="0">
                <a:solidFill>
                  <a:schemeClr val="bg1"/>
                </a:solidFill>
              </a:rPr>
              <a:t>of the Traditional Death Penalty</a:t>
            </a:r>
          </a:p>
          <a:p>
            <a:r>
              <a:rPr lang="en-US" dirty="0"/>
              <a:t> </a:t>
            </a:r>
          </a:p>
        </p:txBody>
      </p:sp>
    </p:spTree>
    <p:extLst>
      <p:ext uri="{BB962C8B-B14F-4D97-AF65-F5344CB8AC3E}">
        <p14:creationId xmlns:p14="http://schemas.microsoft.com/office/powerpoint/2010/main" val="2507737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 y="880110"/>
            <a:ext cx="4926330" cy="4789170"/>
          </a:xfrm>
          <a:prstGeom prst="rect">
            <a:avLst/>
          </a:prstGeom>
        </p:spPr>
      </p:pic>
      <p:sp>
        <p:nvSpPr>
          <p:cNvPr id="3" name="TextBox 2"/>
          <p:cNvSpPr txBox="1"/>
          <p:nvPr/>
        </p:nvSpPr>
        <p:spPr>
          <a:xfrm>
            <a:off x="5712608" y="1504980"/>
            <a:ext cx="5571142" cy="3539430"/>
          </a:xfrm>
          <a:prstGeom prst="rect">
            <a:avLst/>
          </a:prstGeom>
          <a:noFill/>
        </p:spPr>
        <p:txBody>
          <a:bodyPr wrap="none" rtlCol="0">
            <a:spAutoFit/>
          </a:bodyPr>
          <a:lstStyle/>
          <a:p>
            <a:pPr algn="ctr"/>
            <a:r>
              <a:rPr lang="en-US" sz="3200" dirty="0">
                <a:solidFill>
                  <a:schemeClr val="bg1"/>
                </a:solidFill>
              </a:rPr>
              <a:t>Many activists opposing direct</a:t>
            </a:r>
          </a:p>
          <a:p>
            <a:pPr algn="ctr"/>
            <a:r>
              <a:rPr lang="en-US" sz="3200" dirty="0">
                <a:solidFill>
                  <a:schemeClr val="bg1"/>
                </a:solidFill>
              </a:rPr>
              <a:t>execution (e.g., lethal injection)</a:t>
            </a:r>
          </a:p>
          <a:p>
            <a:pPr algn="ctr"/>
            <a:r>
              <a:rPr lang="en-US" sz="3200" dirty="0">
                <a:solidFill>
                  <a:schemeClr val="bg1"/>
                </a:solidFill>
              </a:rPr>
              <a:t>promote LWOP as a “reasonable</a:t>
            </a:r>
          </a:p>
          <a:p>
            <a:pPr algn="ctr"/>
            <a:r>
              <a:rPr lang="en-US" sz="3200" dirty="0">
                <a:solidFill>
                  <a:schemeClr val="bg1"/>
                </a:solidFill>
              </a:rPr>
              <a:t>alternative,” believing the only</a:t>
            </a:r>
          </a:p>
          <a:p>
            <a:pPr algn="ctr"/>
            <a:r>
              <a:rPr lang="en-US" sz="3200" dirty="0">
                <a:solidFill>
                  <a:schemeClr val="bg1"/>
                </a:solidFill>
              </a:rPr>
              <a:t>way the public would support </a:t>
            </a:r>
          </a:p>
          <a:p>
            <a:pPr algn="ctr"/>
            <a:r>
              <a:rPr lang="en-US" sz="3200" dirty="0">
                <a:solidFill>
                  <a:schemeClr val="bg1"/>
                </a:solidFill>
              </a:rPr>
              <a:t>their cause is if LWOP is firmly</a:t>
            </a:r>
          </a:p>
          <a:p>
            <a:pPr algn="ctr"/>
            <a:r>
              <a:rPr lang="en-US" sz="3200" dirty="0">
                <a:solidFill>
                  <a:schemeClr val="bg1"/>
                </a:solidFill>
              </a:rPr>
              <a:t>entrenched in the law.</a:t>
            </a:r>
          </a:p>
        </p:txBody>
      </p:sp>
    </p:spTree>
    <p:extLst>
      <p:ext uri="{BB962C8B-B14F-4D97-AF65-F5344CB8AC3E}">
        <p14:creationId xmlns:p14="http://schemas.microsoft.com/office/powerpoint/2010/main" val="217653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70" y="188595"/>
            <a:ext cx="10058400" cy="5280660"/>
          </a:xfrm>
          <a:prstGeom prst="rect">
            <a:avLst/>
          </a:prstGeom>
        </p:spPr>
      </p:pic>
      <p:sp>
        <p:nvSpPr>
          <p:cNvPr id="3" name="TextBox 2"/>
          <p:cNvSpPr txBox="1"/>
          <p:nvPr/>
        </p:nvSpPr>
        <p:spPr>
          <a:xfrm>
            <a:off x="941070" y="5863590"/>
            <a:ext cx="12135346" cy="523220"/>
          </a:xfrm>
          <a:prstGeom prst="rect">
            <a:avLst/>
          </a:prstGeom>
          <a:noFill/>
        </p:spPr>
        <p:txBody>
          <a:bodyPr wrap="square" rtlCol="0">
            <a:spAutoFit/>
          </a:bodyPr>
          <a:lstStyle/>
          <a:p>
            <a:r>
              <a:rPr lang="en-US" sz="2800" dirty="0">
                <a:solidFill>
                  <a:schemeClr val="bg1"/>
                </a:solidFill>
              </a:rPr>
              <a:t>Returning to end LWOP after the traditional death penalty is abolished?</a:t>
            </a:r>
          </a:p>
        </p:txBody>
      </p:sp>
    </p:spTree>
    <p:extLst>
      <p:ext uri="{BB962C8B-B14F-4D97-AF65-F5344CB8AC3E}">
        <p14:creationId xmlns:p14="http://schemas.microsoft.com/office/powerpoint/2010/main" val="344334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140" y="558471"/>
            <a:ext cx="5177790" cy="4895238"/>
          </a:xfrm>
          <a:prstGeom prst="rect">
            <a:avLst/>
          </a:prstGeom>
        </p:spPr>
      </p:pic>
      <p:sp>
        <p:nvSpPr>
          <p:cNvPr id="4" name="TextBox 3"/>
          <p:cNvSpPr txBox="1"/>
          <p:nvPr/>
        </p:nvSpPr>
        <p:spPr>
          <a:xfrm>
            <a:off x="2434590" y="5646420"/>
            <a:ext cx="8305329" cy="1077218"/>
          </a:xfrm>
          <a:prstGeom prst="rect">
            <a:avLst/>
          </a:prstGeom>
          <a:noFill/>
        </p:spPr>
        <p:txBody>
          <a:bodyPr wrap="square" rtlCol="0">
            <a:spAutoFit/>
          </a:bodyPr>
          <a:lstStyle/>
          <a:p>
            <a:pPr algn="ctr"/>
            <a:r>
              <a:rPr lang="en-US" sz="3200" dirty="0">
                <a:solidFill>
                  <a:schemeClr val="bg1"/>
                </a:solidFill>
              </a:rPr>
              <a:t>The Prison-Industrial Complex and the Expansion of LWOP</a:t>
            </a:r>
          </a:p>
        </p:txBody>
      </p:sp>
    </p:spTree>
    <p:extLst>
      <p:ext uri="{BB962C8B-B14F-4D97-AF65-F5344CB8AC3E}">
        <p14:creationId xmlns:p14="http://schemas.microsoft.com/office/powerpoint/2010/main" val="93216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006" y="0"/>
            <a:ext cx="9285988" cy="6858000"/>
          </a:xfrm>
          <a:prstGeom prst="rect">
            <a:avLst/>
          </a:prstGeom>
        </p:spPr>
      </p:pic>
    </p:spTree>
    <p:extLst>
      <p:ext uri="{BB962C8B-B14F-4D97-AF65-F5344CB8AC3E}">
        <p14:creationId xmlns:p14="http://schemas.microsoft.com/office/powerpoint/2010/main" val="389364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11430" y="742950"/>
            <a:ext cx="11680570" cy="5262979"/>
          </a:xfrm>
          <a:prstGeom prst="rect">
            <a:avLst/>
          </a:prstGeom>
          <a:noFill/>
        </p:spPr>
        <p:txBody>
          <a:bodyPr wrap="none" rtlCol="0">
            <a:spAutoFit/>
          </a:bodyPr>
          <a:lstStyle/>
          <a:p>
            <a:pPr algn="ctr"/>
            <a:r>
              <a:rPr lang="en-US" sz="2800" dirty="0">
                <a:solidFill>
                  <a:schemeClr val="bg1"/>
                </a:solidFill>
              </a:rPr>
              <a:t>Over the past fourteen years,  the Geo Group gave $6,819,204 in </a:t>
            </a:r>
          </a:p>
          <a:p>
            <a:pPr algn="ctr"/>
            <a:r>
              <a:rPr lang="en-US" sz="2800" dirty="0">
                <a:solidFill>
                  <a:schemeClr val="bg1"/>
                </a:solidFill>
              </a:rPr>
              <a:t>campaign donations.  In 2014, Geo contributed $54,000 to gubernatorial </a:t>
            </a:r>
          </a:p>
          <a:p>
            <a:pPr algn="ctr"/>
            <a:r>
              <a:rPr lang="en-US" sz="2800" dirty="0">
                <a:solidFill>
                  <a:schemeClr val="bg1"/>
                </a:solidFill>
              </a:rPr>
              <a:t>candidates Edmund G. Brown, Jr. of California, and $50,000 </a:t>
            </a:r>
          </a:p>
          <a:p>
            <a:pPr algn="ctr"/>
            <a:r>
              <a:rPr lang="en-US" sz="2800" dirty="0">
                <a:solidFill>
                  <a:schemeClr val="bg1"/>
                </a:solidFill>
              </a:rPr>
              <a:t>to Greg Abbott of Texas, the states with the largest prison</a:t>
            </a:r>
          </a:p>
          <a:p>
            <a:pPr algn="ctr"/>
            <a:r>
              <a:rPr lang="en-US" sz="2800" dirty="0">
                <a:solidFill>
                  <a:schemeClr val="bg1"/>
                </a:solidFill>
              </a:rPr>
              <a:t>populations.</a:t>
            </a:r>
          </a:p>
          <a:p>
            <a:pPr algn="ctr"/>
            <a:endParaRPr lang="en-US" sz="2800" dirty="0">
              <a:solidFill>
                <a:schemeClr val="bg1"/>
              </a:solidFill>
            </a:endParaRPr>
          </a:p>
          <a:p>
            <a:pPr algn="ctr"/>
            <a:r>
              <a:rPr lang="en-US" sz="2800" dirty="0">
                <a:solidFill>
                  <a:schemeClr val="bg1"/>
                </a:solidFill>
              </a:rPr>
              <a:t>Over the past nineteen years, </a:t>
            </a:r>
            <a:r>
              <a:rPr lang="en-US" sz="2800" dirty="0" err="1">
                <a:solidFill>
                  <a:schemeClr val="bg1"/>
                </a:solidFill>
              </a:rPr>
              <a:t>CoreCivic</a:t>
            </a:r>
            <a:r>
              <a:rPr lang="en-US" sz="2800" dirty="0">
                <a:solidFill>
                  <a:schemeClr val="bg1"/>
                </a:solidFill>
              </a:rPr>
              <a:t> contributed $5,438,958 to </a:t>
            </a:r>
          </a:p>
          <a:p>
            <a:pPr algn="ctr"/>
            <a:r>
              <a:rPr lang="en-US" sz="2800" dirty="0">
                <a:solidFill>
                  <a:schemeClr val="bg1"/>
                </a:solidFill>
              </a:rPr>
              <a:t>political candidates, including $37,200 to Governor Brown in 2014 and $20,000</a:t>
            </a:r>
          </a:p>
          <a:p>
            <a:pPr algn="ctr"/>
            <a:r>
              <a:rPr lang="en-US" sz="2800" dirty="0">
                <a:solidFill>
                  <a:schemeClr val="bg1"/>
                </a:solidFill>
              </a:rPr>
              <a:t>to Texas Governor Rick Perry in 2006.</a:t>
            </a:r>
          </a:p>
          <a:p>
            <a:pPr algn="ctr"/>
            <a:endParaRPr lang="en-US" sz="2800" dirty="0">
              <a:solidFill>
                <a:schemeClr val="bg1"/>
              </a:solidFill>
            </a:endParaRPr>
          </a:p>
          <a:p>
            <a:pPr algn="ctr"/>
            <a:r>
              <a:rPr lang="en-US" sz="2800" dirty="0">
                <a:solidFill>
                  <a:schemeClr val="bg1"/>
                </a:solidFill>
              </a:rPr>
              <a:t>The Geo Group hired 326 lobbyists during this time period, and</a:t>
            </a:r>
          </a:p>
          <a:p>
            <a:pPr algn="ctr"/>
            <a:r>
              <a:rPr lang="en-US" sz="2800" dirty="0">
                <a:solidFill>
                  <a:schemeClr val="bg1"/>
                </a:solidFill>
              </a:rPr>
              <a:t>Core Civic hired 462.</a:t>
            </a:r>
          </a:p>
        </p:txBody>
      </p:sp>
      <p:sp>
        <p:nvSpPr>
          <p:cNvPr id="3" name="TextBox 2"/>
          <p:cNvSpPr txBox="1"/>
          <p:nvPr/>
        </p:nvSpPr>
        <p:spPr>
          <a:xfrm>
            <a:off x="1143000" y="6503670"/>
            <a:ext cx="2935740" cy="369332"/>
          </a:xfrm>
          <a:prstGeom prst="rect">
            <a:avLst/>
          </a:prstGeom>
          <a:noFill/>
        </p:spPr>
        <p:txBody>
          <a:bodyPr wrap="none" rtlCol="0">
            <a:spAutoFit/>
          </a:bodyPr>
          <a:lstStyle/>
          <a:p>
            <a:r>
              <a:rPr lang="en-US" dirty="0">
                <a:solidFill>
                  <a:schemeClr val="bg1"/>
                </a:solidFill>
              </a:rPr>
              <a:t>Source:  followthemoney.org </a:t>
            </a:r>
          </a:p>
        </p:txBody>
      </p:sp>
    </p:spTree>
    <p:extLst>
      <p:ext uri="{BB962C8B-B14F-4D97-AF65-F5344CB8AC3E}">
        <p14:creationId xmlns:p14="http://schemas.microsoft.com/office/powerpoint/2010/main" val="240040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7580" y="653415"/>
            <a:ext cx="4762500" cy="1619250"/>
          </a:xfrm>
          <a:prstGeom prst="rect">
            <a:avLst/>
          </a:prstGeom>
        </p:spPr>
      </p:pic>
      <p:sp>
        <p:nvSpPr>
          <p:cNvPr id="4" name="TextBox 3"/>
          <p:cNvSpPr txBox="1"/>
          <p:nvPr/>
        </p:nvSpPr>
        <p:spPr>
          <a:xfrm>
            <a:off x="2732498" y="2987873"/>
            <a:ext cx="6694397" cy="3385542"/>
          </a:xfrm>
          <a:prstGeom prst="rect">
            <a:avLst/>
          </a:prstGeom>
          <a:noFill/>
        </p:spPr>
        <p:txBody>
          <a:bodyPr wrap="none" rtlCol="0">
            <a:spAutoFit/>
          </a:bodyPr>
          <a:lstStyle/>
          <a:p>
            <a:pPr algn="ctr"/>
            <a:r>
              <a:rPr lang="en-US" sz="2800" dirty="0">
                <a:solidFill>
                  <a:schemeClr val="bg1"/>
                </a:solidFill>
              </a:rPr>
              <a:t>The prison guards’ union has </a:t>
            </a:r>
          </a:p>
          <a:p>
            <a:pPr algn="ctr"/>
            <a:r>
              <a:rPr lang="en-US" sz="2800" dirty="0">
                <a:solidFill>
                  <a:schemeClr val="bg1"/>
                </a:solidFill>
              </a:rPr>
              <a:t>contributed an astonishing</a:t>
            </a:r>
          </a:p>
          <a:p>
            <a:pPr algn="ctr"/>
            <a:r>
              <a:rPr lang="en-US" sz="2800" dirty="0">
                <a:solidFill>
                  <a:schemeClr val="bg1"/>
                </a:solidFill>
              </a:rPr>
              <a:t>$35,611,053 over the past nineteen years</a:t>
            </a:r>
          </a:p>
          <a:p>
            <a:pPr algn="ctr"/>
            <a:r>
              <a:rPr lang="en-US" sz="2800" dirty="0">
                <a:solidFill>
                  <a:schemeClr val="bg1"/>
                </a:solidFill>
              </a:rPr>
              <a:t> to political candidates in California alone</a:t>
            </a:r>
          </a:p>
          <a:p>
            <a:pPr algn="ctr"/>
            <a:r>
              <a:rPr lang="en-US" sz="2800" dirty="0">
                <a:solidFill>
                  <a:schemeClr val="bg1"/>
                </a:solidFill>
              </a:rPr>
              <a:t>who promised to put more</a:t>
            </a:r>
          </a:p>
          <a:p>
            <a:pPr algn="ctr"/>
            <a:r>
              <a:rPr lang="en-US" sz="2800" dirty="0">
                <a:solidFill>
                  <a:schemeClr val="bg1"/>
                </a:solidFill>
              </a:rPr>
              <a:t>people in prison.   </a:t>
            </a:r>
          </a:p>
          <a:p>
            <a:pPr algn="ctr"/>
            <a:endParaRPr lang="en-US" sz="2800" dirty="0">
              <a:solidFill>
                <a:schemeClr val="bg1"/>
              </a:solidFill>
            </a:endParaRPr>
          </a:p>
          <a:p>
            <a:endParaRPr lang="en-US" dirty="0">
              <a:solidFill>
                <a:schemeClr val="bg1"/>
              </a:solidFill>
            </a:endParaRPr>
          </a:p>
        </p:txBody>
      </p:sp>
      <p:sp>
        <p:nvSpPr>
          <p:cNvPr id="5" name="TextBox 4"/>
          <p:cNvSpPr txBox="1"/>
          <p:nvPr/>
        </p:nvSpPr>
        <p:spPr>
          <a:xfrm>
            <a:off x="508941" y="6373415"/>
            <a:ext cx="2988639" cy="646331"/>
          </a:xfrm>
          <a:prstGeom prst="rect">
            <a:avLst/>
          </a:prstGeom>
          <a:noFill/>
        </p:spPr>
        <p:txBody>
          <a:bodyPr wrap="none" rtlCol="0">
            <a:spAutoFit/>
          </a:bodyPr>
          <a:lstStyle/>
          <a:p>
            <a:r>
              <a:rPr lang="en-US" dirty="0">
                <a:solidFill>
                  <a:schemeClr val="bg1"/>
                </a:solidFill>
              </a:rPr>
              <a:t> Source:  followthemoney.org </a:t>
            </a:r>
          </a:p>
          <a:p>
            <a:r>
              <a:rPr lang="en-US" dirty="0">
                <a:solidFill>
                  <a:schemeClr val="bg1"/>
                </a:solidFill>
              </a:rPr>
              <a:t> </a:t>
            </a:r>
          </a:p>
        </p:txBody>
      </p:sp>
    </p:spTree>
    <p:extLst>
      <p:ext uri="{BB962C8B-B14F-4D97-AF65-F5344CB8AC3E}">
        <p14:creationId xmlns:p14="http://schemas.microsoft.com/office/powerpoint/2010/main" val="112684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045970" y="2526030"/>
            <a:ext cx="8887305" cy="1323439"/>
          </a:xfrm>
          <a:prstGeom prst="rect">
            <a:avLst/>
          </a:prstGeom>
          <a:noFill/>
        </p:spPr>
        <p:txBody>
          <a:bodyPr wrap="none" rtlCol="0">
            <a:spAutoFit/>
          </a:bodyPr>
          <a:lstStyle/>
          <a:p>
            <a:pPr algn="ctr"/>
            <a:r>
              <a:rPr lang="en-US" sz="4000" dirty="0">
                <a:solidFill>
                  <a:schemeClr val="bg1"/>
                </a:solidFill>
              </a:rPr>
              <a:t>The History of Life Without Parole (LWOP)</a:t>
            </a:r>
          </a:p>
          <a:p>
            <a:pPr algn="ctr"/>
            <a:r>
              <a:rPr lang="en-US" sz="4000" dirty="0">
                <a:solidFill>
                  <a:schemeClr val="bg1"/>
                </a:solidFill>
              </a:rPr>
              <a:t>in the United States</a:t>
            </a:r>
          </a:p>
        </p:txBody>
      </p:sp>
    </p:spTree>
    <p:extLst>
      <p:ext uri="{BB962C8B-B14F-4D97-AF65-F5344CB8AC3E}">
        <p14:creationId xmlns:p14="http://schemas.microsoft.com/office/powerpoint/2010/main" val="2888510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162801" y="1243543"/>
            <a:ext cx="4655819" cy="4401205"/>
          </a:xfrm>
          <a:prstGeom prst="rect">
            <a:avLst/>
          </a:prstGeom>
          <a:noFill/>
        </p:spPr>
        <p:txBody>
          <a:bodyPr wrap="square" rtlCol="0">
            <a:spAutoFit/>
          </a:bodyPr>
          <a:lstStyle/>
          <a:p>
            <a:pPr algn="ctr"/>
            <a:r>
              <a:rPr lang="en-US" sz="4000" dirty="0">
                <a:solidFill>
                  <a:schemeClr val="bg1"/>
                </a:solidFill>
              </a:rPr>
              <a:t>Childhood Trauma </a:t>
            </a:r>
          </a:p>
          <a:p>
            <a:pPr algn="ctr"/>
            <a:r>
              <a:rPr lang="en-US" sz="4000" dirty="0">
                <a:solidFill>
                  <a:schemeClr val="bg1"/>
                </a:solidFill>
              </a:rPr>
              <a:t>and LWOP:</a:t>
            </a:r>
          </a:p>
          <a:p>
            <a:pPr algn="ctr"/>
            <a:r>
              <a:rPr lang="en-US" sz="4000" dirty="0">
                <a:solidFill>
                  <a:schemeClr val="bg1"/>
                </a:solidFill>
              </a:rPr>
              <a:t>A Perspective From </a:t>
            </a:r>
          </a:p>
          <a:p>
            <a:pPr algn="ctr"/>
            <a:r>
              <a:rPr lang="en-US" sz="4000" dirty="0">
                <a:solidFill>
                  <a:schemeClr val="bg1"/>
                </a:solidFill>
              </a:rPr>
              <a:t>the Adverse</a:t>
            </a:r>
          </a:p>
          <a:p>
            <a:pPr algn="ctr"/>
            <a:r>
              <a:rPr lang="en-US" sz="4000" dirty="0">
                <a:solidFill>
                  <a:schemeClr val="bg1"/>
                </a:solidFill>
              </a:rPr>
              <a:t>Childhood Experiences </a:t>
            </a:r>
          </a:p>
          <a:p>
            <a:pPr algn="ctr"/>
            <a:r>
              <a:rPr lang="en-US" sz="4000" dirty="0">
                <a:solidFill>
                  <a:schemeClr val="bg1"/>
                </a:solidFill>
              </a:rPr>
              <a:t>(ACE) Study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812"/>
            <a:ext cx="2914651" cy="343433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34334"/>
            <a:ext cx="2277383" cy="342366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798" y="3414711"/>
            <a:ext cx="4556761" cy="34432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4650" y="1"/>
            <a:ext cx="3851909" cy="3414710"/>
          </a:xfrm>
          <a:prstGeom prst="rect">
            <a:avLst/>
          </a:prstGeom>
        </p:spPr>
      </p:pic>
    </p:spTree>
    <p:extLst>
      <p:ext uri="{BB962C8B-B14F-4D97-AF65-F5344CB8AC3E}">
        <p14:creationId xmlns:p14="http://schemas.microsoft.com/office/powerpoint/2010/main" val="2736702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lgn="ctr" eaLnBrk="1" hangingPunct="1">
              <a:defRPr/>
            </a:pPr>
            <a:r>
              <a:rPr lang="en-US" sz="4000" b="1" dirty="0">
                <a:solidFill>
                  <a:schemeClr val="bg1"/>
                </a:solidFill>
                <a:effectLst>
                  <a:outerShdw blurRad="38100" dist="38100" dir="2700000" algn="tl">
                    <a:srgbClr val="000000"/>
                  </a:outerShdw>
                </a:effectLst>
                <a:latin typeface="Lucida Sans Unicode" pitchFamily="34" charset="0"/>
              </a:rPr>
              <a:t>Adverse Childhood Experiences (ACE) Study</a:t>
            </a:r>
          </a:p>
        </p:txBody>
      </p:sp>
      <p:sp>
        <p:nvSpPr>
          <p:cNvPr id="238595" name="Rectangle 3"/>
          <p:cNvSpPr>
            <a:spLocks noGrp="1" noChangeArrowheads="1"/>
          </p:cNvSpPr>
          <p:nvPr>
            <p:ph type="body" idx="1"/>
          </p:nvPr>
        </p:nvSpPr>
        <p:spPr>
          <a:xfrm>
            <a:off x="1981200" y="1981201"/>
            <a:ext cx="8229600" cy="4602479"/>
          </a:xfrm>
        </p:spPr>
        <p:txBody>
          <a:bodyPr/>
          <a:lstStyle/>
          <a:p>
            <a:pPr eaLnBrk="1" hangingPunct="1">
              <a:lnSpc>
                <a:spcPct val="90000"/>
              </a:lnSpc>
              <a:defRPr/>
            </a:pPr>
            <a:r>
              <a:rPr lang="en-US" b="1" dirty="0">
                <a:solidFill>
                  <a:schemeClr val="bg1"/>
                </a:solidFill>
                <a:effectLst>
                  <a:outerShdw blurRad="38100" dist="38100" dir="2700000" algn="tl">
                    <a:srgbClr val="000000"/>
                  </a:outerShdw>
                </a:effectLst>
                <a:latin typeface="Lucida Sans Unicode" pitchFamily="34" charset="0"/>
              </a:rPr>
              <a:t>Conducted by the CDC and Kaiser Permanente</a:t>
            </a:r>
          </a:p>
          <a:p>
            <a:pPr eaLnBrk="1" hangingPunct="1">
              <a:lnSpc>
                <a:spcPct val="90000"/>
              </a:lnSpc>
              <a:defRPr/>
            </a:pPr>
            <a:r>
              <a:rPr lang="en-US" b="1" dirty="0">
                <a:solidFill>
                  <a:schemeClr val="bg1"/>
                </a:solidFill>
                <a:effectLst>
                  <a:outerShdw blurRad="38100" dist="38100" dir="2700000" algn="tl">
                    <a:srgbClr val="000000"/>
                  </a:outerShdw>
                </a:effectLst>
                <a:latin typeface="Lucida Sans Unicode" pitchFamily="34" charset="0"/>
              </a:rPr>
              <a:t>Published in 1998 in the American Journal of Public Health</a:t>
            </a:r>
          </a:p>
          <a:p>
            <a:pPr eaLnBrk="1" hangingPunct="1">
              <a:lnSpc>
                <a:spcPct val="90000"/>
              </a:lnSpc>
              <a:defRPr/>
            </a:pPr>
            <a:r>
              <a:rPr lang="en-US" b="1" dirty="0">
                <a:solidFill>
                  <a:schemeClr val="bg1"/>
                </a:solidFill>
                <a:effectLst>
                  <a:outerShdw blurRad="38100" dist="38100" dir="2700000" algn="tl">
                    <a:srgbClr val="000000"/>
                  </a:outerShdw>
                </a:effectLst>
                <a:latin typeface="Lucida Sans Unicode" pitchFamily="34" charset="0"/>
              </a:rPr>
              <a:t>Nearly 20,000 participants</a:t>
            </a:r>
          </a:p>
          <a:p>
            <a:pPr eaLnBrk="1" hangingPunct="1">
              <a:lnSpc>
                <a:spcPct val="90000"/>
              </a:lnSpc>
              <a:defRPr/>
            </a:pPr>
            <a:r>
              <a:rPr lang="en-US" b="1" dirty="0">
                <a:solidFill>
                  <a:schemeClr val="bg1"/>
                </a:solidFill>
                <a:effectLst>
                  <a:outerShdw blurRad="38100" dist="38100" dir="2700000" algn="tl">
                    <a:srgbClr val="000000"/>
                  </a:outerShdw>
                </a:effectLst>
                <a:latin typeface="Lucida Sans Unicode" pitchFamily="34" charset="0"/>
              </a:rPr>
              <a:t>Found a powerful relationship between emotional experiences as children and adult health and the leading causes of mortality</a:t>
            </a:r>
          </a:p>
          <a:p>
            <a:pPr eaLnBrk="1" hangingPunct="1">
              <a:lnSpc>
                <a:spcPct val="90000"/>
              </a:lnSpc>
              <a:defRPr/>
            </a:pPr>
            <a:endParaRPr lang="en-US" b="1" dirty="0">
              <a:solidFill>
                <a:schemeClr val="bg1"/>
              </a:solidFill>
              <a:effectLst>
                <a:outerShdw blurRad="38100" dist="38100" dir="2700000" algn="tl">
                  <a:srgbClr val="000000"/>
                </a:outerShdw>
              </a:effectLst>
              <a:latin typeface="Lucida Sans Unicode" pitchFamily="34" charset="0"/>
            </a:endParaRPr>
          </a:p>
        </p:txBody>
      </p:sp>
    </p:spTree>
    <p:extLst>
      <p:ext uri="{BB962C8B-B14F-4D97-AF65-F5344CB8AC3E}">
        <p14:creationId xmlns:p14="http://schemas.microsoft.com/office/powerpoint/2010/main" val="1697691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981200" y="556260"/>
            <a:ext cx="8229600" cy="1143000"/>
          </a:xfrm>
        </p:spPr>
        <p:txBody>
          <a:bodyPr>
            <a:normAutofit fontScale="90000"/>
          </a:bodyPr>
          <a:lstStyle/>
          <a:p>
            <a:pPr algn="ctr" eaLnBrk="1" hangingPunct="1">
              <a:defRPr/>
            </a:pPr>
            <a:r>
              <a:rPr lang="en-US" sz="3200" b="1" dirty="0">
                <a:solidFill>
                  <a:schemeClr val="bg1"/>
                </a:solidFill>
                <a:effectLst>
                  <a:outerShdw blurRad="38100" dist="38100" dir="2700000" algn="tl">
                    <a:srgbClr val="000000"/>
                  </a:outerShdw>
                </a:effectLst>
                <a:latin typeface="Lucida Sans Unicode" pitchFamily="34" charset="0"/>
              </a:rPr>
              <a:t>What Are Adverse Childhood Experiences (ACEs)?</a:t>
            </a:r>
            <a:br>
              <a:rPr lang="en-US" sz="3200" b="1" dirty="0">
                <a:solidFill>
                  <a:schemeClr val="bg1"/>
                </a:solidFill>
                <a:effectLst>
                  <a:outerShdw blurRad="38100" dist="38100" dir="2700000" algn="tl">
                    <a:srgbClr val="000000"/>
                  </a:outerShdw>
                </a:effectLst>
                <a:latin typeface="Lucida Sans Unicode" pitchFamily="34" charset="0"/>
              </a:rPr>
            </a:br>
            <a:r>
              <a:rPr lang="en-US" sz="2800" b="1" dirty="0">
                <a:solidFill>
                  <a:schemeClr val="bg1"/>
                </a:solidFill>
                <a:effectLst>
                  <a:outerShdw blurRad="38100" dist="38100" dir="2700000" algn="tl">
                    <a:srgbClr val="000000"/>
                  </a:outerShdw>
                </a:effectLst>
                <a:latin typeface="Lucida Sans Unicode" pitchFamily="34" charset="0"/>
              </a:rPr>
              <a:t>Growing up in a household with:</a:t>
            </a:r>
            <a:br>
              <a:rPr lang="en-US" sz="3200" b="1" dirty="0">
                <a:solidFill>
                  <a:schemeClr val="bg1"/>
                </a:solidFill>
                <a:effectLst>
                  <a:outerShdw blurRad="38100" dist="38100" dir="2700000" algn="tl">
                    <a:srgbClr val="000000"/>
                  </a:outerShdw>
                </a:effectLst>
                <a:latin typeface="Lucida Sans Unicode" pitchFamily="34" charset="0"/>
              </a:rPr>
            </a:br>
            <a:endParaRPr lang="en-US" sz="3200" b="1" dirty="0">
              <a:solidFill>
                <a:schemeClr val="bg1"/>
              </a:solidFill>
              <a:effectLst>
                <a:outerShdw blurRad="38100" dist="38100" dir="2700000" algn="tl">
                  <a:srgbClr val="000000"/>
                </a:outerShdw>
              </a:effectLst>
              <a:latin typeface="Lucida Sans Unicode" pitchFamily="34" charset="0"/>
            </a:endParaRPr>
          </a:p>
        </p:txBody>
      </p:sp>
      <p:sp>
        <p:nvSpPr>
          <p:cNvPr id="242691" name="Rectangle 3"/>
          <p:cNvSpPr>
            <a:spLocks noGrp="1" noChangeArrowheads="1"/>
          </p:cNvSpPr>
          <p:nvPr>
            <p:ph type="body" idx="1"/>
          </p:nvPr>
        </p:nvSpPr>
        <p:spPr>
          <a:xfrm>
            <a:off x="1981200" y="1962150"/>
            <a:ext cx="8229600" cy="4525963"/>
          </a:xfrm>
        </p:spPr>
        <p:txBody>
          <a:bodyPr>
            <a:normAutofit fontScale="92500" lnSpcReduction="10000"/>
          </a:bodyPr>
          <a:lstStyle/>
          <a:p>
            <a:pPr eaLnBrk="1" hangingPunct="1">
              <a:lnSpc>
                <a:spcPct val="90000"/>
              </a:lnSpc>
              <a:defRPr/>
            </a:pPr>
            <a:r>
              <a:rPr lang="en-US" sz="3000" b="1" dirty="0">
                <a:solidFill>
                  <a:schemeClr val="bg1"/>
                </a:solidFill>
                <a:effectLst>
                  <a:outerShdw blurRad="38100" dist="38100" dir="2700000" algn="tl">
                    <a:srgbClr val="000000"/>
                  </a:outerShdw>
                </a:effectLst>
              </a:rPr>
              <a:t>Recurrent emotional, physical, or sexual abuse</a:t>
            </a:r>
          </a:p>
          <a:p>
            <a:pPr eaLnBrk="1" hangingPunct="1">
              <a:lnSpc>
                <a:spcPct val="90000"/>
              </a:lnSpc>
              <a:defRPr/>
            </a:pPr>
            <a:r>
              <a:rPr lang="en-US" sz="3000" b="1" dirty="0">
                <a:solidFill>
                  <a:schemeClr val="bg1"/>
                </a:solidFill>
                <a:effectLst>
                  <a:outerShdw blurRad="38100" dist="38100" dir="2700000" algn="tl">
                    <a:srgbClr val="000000"/>
                  </a:outerShdw>
                </a:effectLst>
              </a:rPr>
              <a:t>Recurrent emotional or physical neglect</a:t>
            </a:r>
          </a:p>
          <a:p>
            <a:pPr eaLnBrk="1" hangingPunct="1">
              <a:lnSpc>
                <a:spcPct val="90000"/>
              </a:lnSpc>
              <a:defRPr/>
            </a:pPr>
            <a:r>
              <a:rPr lang="en-US" sz="3000" b="1" dirty="0">
                <a:solidFill>
                  <a:schemeClr val="bg1"/>
                </a:solidFill>
                <a:effectLst>
                  <a:outerShdw blurRad="38100" dist="38100" dir="2700000" algn="tl">
                    <a:srgbClr val="000000"/>
                  </a:outerShdw>
                </a:effectLst>
              </a:rPr>
              <a:t>An alcoholic or drug abuser</a:t>
            </a:r>
          </a:p>
          <a:p>
            <a:pPr eaLnBrk="1" hangingPunct="1">
              <a:lnSpc>
                <a:spcPct val="90000"/>
              </a:lnSpc>
              <a:defRPr/>
            </a:pPr>
            <a:r>
              <a:rPr lang="en-US" sz="3000" b="1" dirty="0">
                <a:solidFill>
                  <a:schemeClr val="bg1"/>
                </a:solidFill>
                <a:effectLst>
                  <a:outerShdw blurRad="38100" dist="38100" dir="2700000" algn="tl">
                    <a:srgbClr val="000000"/>
                  </a:outerShdw>
                </a:effectLst>
              </a:rPr>
              <a:t>An incarcerated family member</a:t>
            </a:r>
          </a:p>
          <a:p>
            <a:pPr eaLnBrk="1" hangingPunct="1">
              <a:lnSpc>
                <a:spcPct val="90000"/>
              </a:lnSpc>
              <a:defRPr/>
            </a:pPr>
            <a:r>
              <a:rPr lang="en-US" sz="3000" b="1" dirty="0">
                <a:solidFill>
                  <a:schemeClr val="bg1"/>
                </a:solidFill>
                <a:effectLst>
                  <a:outerShdw blurRad="38100" dist="38100" dir="2700000" algn="tl">
                    <a:srgbClr val="000000"/>
                  </a:outerShdw>
                </a:effectLst>
              </a:rPr>
              <a:t>A mentally ill family member</a:t>
            </a:r>
          </a:p>
          <a:p>
            <a:pPr eaLnBrk="1" hangingPunct="1">
              <a:lnSpc>
                <a:spcPct val="90000"/>
              </a:lnSpc>
              <a:defRPr/>
            </a:pPr>
            <a:r>
              <a:rPr lang="en-US" sz="3000" b="1" dirty="0">
                <a:solidFill>
                  <a:schemeClr val="bg1"/>
                </a:solidFill>
                <a:effectLst>
                  <a:outerShdw blurRad="38100" dist="38100" dir="2700000" algn="tl">
                    <a:srgbClr val="000000"/>
                  </a:outerShdw>
                </a:effectLst>
              </a:rPr>
              <a:t>Situations in which the mother is treated violently</a:t>
            </a:r>
          </a:p>
          <a:p>
            <a:pPr eaLnBrk="1" hangingPunct="1">
              <a:lnSpc>
                <a:spcPct val="90000"/>
              </a:lnSpc>
              <a:defRPr/>
            </a:pPr>
            <a:r>
              <a:rPr lang="en-US" sz="3000" b="1" dirty="0">
                <a:solidFill>
                  <a:schemeClr val="bg1"/>
                </a:solidFill>
                <a:effectLst>
                  <a:outerShdw blurRad="38100" dist="38100" dir="2700000" algn="tl">
                    <a:srgbClr val="000000"/>
                  </a:outerShdw>
                </a:effectLst>
              </a:rPr>
              <a:t>One or no parents</a:t>
            </a:r>
          </a:p>
          <a:p>
            <a:pPr eaLnBrk="1" hangingPunct="1">
              <a:lnSpc>
                <a:spcPct val="90000"/>
              </a:lnSpc>
              <a:defRPr/>
            </a:pPr>
            <a:r>
              <a:rPr lang="en-US" sz="3000" b="1" dirty="0">
                <a:solidFill>
                  <a:schemeClr val="bg1"/>
                </a:solidFill>
                <a:effectLst>
                  <a:outerShdw blurRad="38100" dist="38100" dir="2700000" algn="tl">
                    <a:srgbClr val="000000"/>
                  </a:outerShdw>
                </a:effectLst>
              </a:rPr>
              <a:t>Note that more subtle forms of trauma, such as</a:t>
            </a:r>
          </a:p>
          <a:p>
            <a:pPr marL="0" indent="0" eaLnBrk="1" hangingPunct="1">
              <a:lnSpc>
                <a:spcPct val="90000"/>
              </a:lnSpc>
              <a:buNone/>
              <a:defRPr/>
            </a:pPr>
            <a:r>
              <a:rPr lang="en-US" sz="3000" b="1" dirty="0">
                <a:solidFill>
                  <a:schemeClr val="bg1"/>
                </a:solidFill>
                <a:effectLst>
                  <a:outerShdw blurRad="38100" dist="38100" dir="2700000" algn="tl">
                    <a:srgbClr val="000000"/>
                  </a:outerShdw>
                </a:effectLst>
              </a:rPr>
              <a:t>attachment trauma, are not included in this list.</a:t>
            </a:r>
          </a:p>
          <a:p>
            <a:pPr eaLnBrk="1" hangingPunct="1">
              <a:lnSpc>
                <a:spcPct val="90000"/>
              </a:lnSpc>
              <a:defRPr/>
            </a:pPr>
            <a:endParaRPr lang="en-US" sz="3000" b="1" dirty="0">
              <a:solidFill>
                <a:schemeClr val="bg1"/>
              </a:solidFill>
              <a:effectLst>
                <a:outerShdw blurRad="38100" dist="38100" dir="2700000" algn="tl">
                  <a:srgbClr val="000000"/>
                </a:outerShdw>
              </a:effectLst>
            </a:endParaRPr>
          </a:p>
          <a:p>
            <a:pPr eaLnBrk="1" hangingPunct="1">
              <a:lnSpc>
                <a:spcPct val="90000"/>
              </a:lnSpc>
              <a:defRPr/>
            </a:pPr>
            <a:endParaRPr lang="en-US" sz="3000" b="1" dirty="0">
              <a:solidFill>
                <a:schemeClr val="bg1"/>
              </a:solidFill>
              <a:effectLst>
                <a:outerShdw blurRad="38100" dist="38100" dir="2700000" algn="tl">
                  <a:srgbClr val="000000"/>
                </a:outerShdw>
              </a:effectLst>
            </a:endParaRPr>
          </a:p>
          <a:p>
            <a:pPr eaLnBrk="1" hangingPunct="1">
              <a:lnSpc>
                <a:spcPct val="90000"/>
              </a:lnSpc>
              <a:defRPr/>
            </a:pPr>
            <a:endParaRPr lang="en-US" b="1" dirty="0">
              <a:effectLst>
                <a:outerShdw blurRad="38100" dist="38100" dir="2700000" algn="tl">
                  <a:srgbClr val="FFFFFF"/>
                </a:outerShdw>
              </a:effectLst>
            </a:endParaRPr>
          </a:p>
          <a:p>
            <a:pPr eaLnBrk="1" hangingPunct="1">
              <a:lnSpc>
                <a:spcPct val="90000"/>
              </a:lnSpc>
              <a:defRPr/>
            </a:pPr>
            <a:endParaRPr lang="en-US" b="1" dirty="0">
              <a:effectLst>
                <a:outerShdw blurRad="38100" dist="38100" dir="2700000" algn="tl">
                  <a:srgbClr val="FFFFFF"/>
                </a:outerShdw>
              </a:effectLst>
            </a:endParaRPr>
          </a:p>
        </p:txBody>
      </p:sp>
    </p:spTree>
    <p:extLst>
      <p:ext uri="{BB962C8B-B14F-4D97-AF65-F5344CB8AC3E}">
        <p14:creationId xmlns:p14="http://schemas.microsoft.com/office/powerpoint/2010/main" val="239555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 y="254000"/>
            <a:ext cx="4892040" cy="6350000"/>
          </a:xfrm>
          <a:prstGeom prst="rect">
            <a:avLst/>
          </a:prstGeom>
        </p:spPr>
      </p:pic>
      <p:sp>
        <p:nvSpPr>
          <p:cNvPr id="3" name="TextBox 2"/>
          <p:cNvSpPr txBox="1"/>
          <p:nvPr/>
        </p:nvSpPr>
        <p:spPr>
          <a:xfrm>
            <a:off x="6709410" y="1074420"/>
            <a:ext cx="4443781" cy="5262979"/>
          </a:xfrm>
          <a:prstGeom prst="rect">
            <a:avLst/>
          </a:prstGeom>
          <a:noFill/>
        </p:spPr>
        <p:txBody>
          <a:bodyPr wrap="none" rtlCol="0">
            <a:spAutoFit/>
          </a:bodyPr>
          <a:lstStyle/>
          <a:p>
            <a:pPr algn="ctr"/>
            <a:r>
              <a:rPr lang="en-US" sz="2800" u="sng" dirty="0">
                <a:solidFill>
                  <a:schemeClr val="bg1"/>
                </a:solidFill>
              </a:rPr>
              <a:t>Trauma Defined</a:t>
            </a:r>
            <a:r>
              <a:rPr lang="en-US" sz="2800" dirty="0">
                <a:solidFill>
                  <a:schemeClr val="bg1"/>
                </a:solidFill>
              </a:rPr>
              <a:t>:</a:t>
            </a:r>
          </a:p>
          <a:p>
            <a:pPr algn="ctr"/>
            <a:endParaRPr lang="en-US" sz="2800" dirty="0">
              <a:solidFill>
                <a:schemeClr val="bg1"/>
              </a:solidFill>
            </a:endParaRPr>
          </a:p>
          <a:p>
            <a:pPr algn="ctr"/>
            <a:r>
              <a:rPr lang="en-US" sz="2800" dirty="0">
                <a:solidFill>
                  <a:schemeClr val="bg1"/>
                </a:solidFill>
              </a:rPr>
              <a:t>*  The unique individual </a:t>
            </a:r>
          </a:p>
          <a:p>
            <a:pPr algn="ctr"/>
            <a:r>
              <a:rPr lang="en-US" sz="2800" dirty="0">
                <a:solidFill>
                  <a:schemeClr val="bg1"/>
                </a:solidFill>
              </a:rPr>
              <a:t>experience of an event or</a:t>
            </a:r>
          </a:p>
          <a:p>
            <a:pPr algn="ctr"/>
            <a:r>
              <a:rPr lang="en-US" sz="2800" dirty="0">
                <a:solidFill>
                  <a:schemeClr val="bg1"/>
                </a:solidFill>
              </a:rPr>
              <a:t>ongoing conditions in</a:t>
            </a:r>
          </a:p>
          <a:p>
            <a:pPr algn="ctr"/>
            <a:r>
              <a:rPr lang="en-US" sz="2800" dirty="0">
                <a:solidFill>
                  <a:schemeClr val="bg1"/>
                </a:solidFill>
              </a:rPr>
              <a:t>which the person’s</a:t>
            </a:r>
          </a:p>
          <a:p>
            <a:pPr algn="ctr"/>
            <a:r>
              <a:rPr lang="en-US" sz="2800" dirty="0">
                <a:solidFill>
                  <a:schemeClr val="bg1"/>
                </a:solidFill>
              </a:rPr>
              <a:t>ability to cope </a:t>
            </a:r>
          </a:p>
          <a:p>
            <a:pPr algn="ctr"/>
            <a:r>
              <a:rPr lang="en-US" sz="2800" dirty="0">
                <a:solidFill>
                  <a:schemeClr val="bg1"/>
                </a:solidFill>
              </a:rPr>
              <a:t>is overwhelmed. </a:t>
            </a:r>
          </a:p>
          <a:p>
            <a:pPr algn="ctr"/>
            <a:endParaRPr lang="en-US" sz="2800" dirty="0">
              <a:solidFill>
                <a:schemeClr val="bg1"/>
              </a:solidFill>
            </a:endParaRPr>
          </a:p>
          <a:p>
            <a:pPr algn="ctr"/>
            <a:r>
              <a:rPr lang="en-US" sz="2800" dirty="0">
                <a:solidFill>
                  <a:schemeClr val="bg1"/>
                </a:solidFill>
              </a:rPr>
              <a:t>* Disruption of a relationship</a:t>
            </a:r>
          </a:p>
          <a:p>
            <a:pPr algn="ctr"/>
            <a:r>
              <a:rPr lang="en-US" sz="2800" dirty="0">
                <a:solidFill>
                  <a:schemeClr val="bg1"/>
                </a:solidFill>
              </a:rPr>
              <a:t>without repair.</a:t>
            </a:r>
          </a:p>
          <a:p>
            <a:endParaRPr lang="en-US" sz="2800" dirty="0">
              <a:solidFill>
                <a:schemeClr val="bg1"/>
              </a:solidFill>
            </a:endParaRPr>
          </a:p>
        </p:txBody>
      </p:sp>
    </p:spTree>
    <p:extLst>
      <p:ext uri="{BB962C8B-B14F-4D97-AF65-F5344CB8AC3E}">
        <p14:creationId xmlns:p14="http://schemas.microsoft.com/office/powerpoint/2010/main" val="3576959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algn="ctr" eaLnBrk="1" hangingPunct="1">
              <a:defRPr/>
            </a:pPr>
            <a:r>
              <a:rPr lang="en-US" b="1" dirty="0">
                <a:solidFill>
                  <a:schemeClr val="bg1"/>
                </a:solidFill>
                <a:effectLst>
                  <a:outerShdw blurRad="38100" dist="38100" dir="2700000" algn="tl">
                    <a:srgbClr val="000000"/>
                  </a:outerShdw>
                </a:effectLst>
                <a:latin typeface="Lucida Sans Unicode" pitchFamily="34" charset="0"/>
              </a:rPr>
              <a:t>ACE Study Findings</a:t>
            </a:r>
          </a:p>
        </p:txBody>
      </p:sp>
      <p:sp>
        <p:nvSpPr>
          <p:cNvPr id="244739" name="Rectangle 3"/>
          <p:cNvSpPr>
            <a:spLocks noGrp="1" noChangeArrowheads="1"/>
          </p:cNvSpPr>
          <p:nvPr>
            <p:ph type="body" idx="1"/>
          </p:nvPr>
        </p:nvSpPr>
        <p:spPr/>
        <p:txBody>
          <a:bodyPr/>
          <a:lstStyle/>
          <a:p>
            <a:pPr eaLnBrk="1" hangingPunct="1">
              <a:lnSpc>
                <a:spcPct val="90000"/>
              </a:lnSpc>
              <a:defRPr/>
            </a:pPr>
            <a:r>
              <a:rPr lang="en-US" b="1" dirty="0">
                <a:solidFill>
                  <a:schemeClr val="bg1"/>
                </a:solidFill>
                <a:effectLst>
                  <a:outerShdw blurRad="38100" dist="38100" dir="2700000" algn="tl">
                    <a:srgbClr val="000000"/>
                  </a:outerShdw>
                </a:effectLst>
                <a:latin typeface="Lucida Sans Unicode" pitchFamily="34" charset="0"/>
              </a:rPr>
              <a:t>More than half of the (middle-class) Kaiser participants had at least one ACE factor</a:t>
            </a:r>
          </a:p>
          <a:p>
            <a:pPr eaLnBrk="1" hangingPunct="1">
              <a:lnSpc>
                <a:spcPct val="90000"/>
              </a:lnSpc>
              <a:defRPr/>
            </a:pPr>
            <a:r>
              <a:rPr lang="en-US" b="1" dirty="0">
                <a:solidFill>
                  <a:schemeClr val="bg1"/>
                </a:solidFill>
                <a:effectLst>
                  <a:outerShdw blurRad="38100" dist="38100" dir="2700000" algn="tl">
                    <a:srgbClr val="000000"/>
                  </a:outerShdw>
                </a:effectLst>
                <a:latin typeface="Lucida Sans Unicode" pitchFamily="34" charset="0"/>
              </a:rPr>
              <a:t>One-quarter had two factors</a:t>
            </a:r>
          </a:p>
          <a:p>
            <a:pPr eaLnBrk="1" hangingPunct="1">
              <a:lnSpc>
                <a:spcPct val="90000"/>
              </a:lnSpc>
              <a:defRPr/>
            </a:pPr>
            <a:r>
              <a:rPr lang="en-US" b="1" dirty="0">
                <a:solidFill>
                  <a:schemeClr val="bg1"/>
                </a:solidFill>
                <a:effectLst>
                  <a:outerShdw blurRad="38100" dist="38100" dir="2700000" algn="tl">
                    <a:srgbClr val="000000"/>
                  </a:outerShdw>
                </a:effectLst>
                <a:latin typeface="Lucida Sans Unicode" pitchFamily="34" charset="0"/>
              </a:rPr>
              <a:t>One-sixteenth had four or more</a:t>
            </a:r>
          </a:p>
          <a:p>
            <a:pPr eaLnBrk="1" hangingPunct="1">
              <a:lnSpc>
                <a:spcPct val="90000"/>
              </a:lnSpc>
              <a:defRPr/>
            </a:pPr>
            <a:r>
              <a:rPr lang="en-US" b="1" dirty="0">
                <a:solidFill>
                  <a:schemeClr val="bg1"/>
                </a:solidFill>
                <a:effectLst>
                  <a:outerShdw blurRad="38100" dist="38100" dir="2700000" algn="tl">
                    <a:srgbClr val="000000"/>
                  </a:outerShdw>
                </a:effectLst>
                <a:latin typeface="Lucida Sans Unicode" pitchFamily="34" charset="0"/>
              </a:rPr>
              <a:t>Adverse childhood experiences are far more common than is recognized</a:t>
            </a:r>
          </a:p>
          <a:p>
            <a:pPr eaLnBrk="1" hangingPunct="1">
              <a:lnSpc>
                <a:spcPct val="90000"/>
              </a:lnSpc>
              <a:defRPr/>
            </a:pPr>
            <a:r>
              <a:rPr lang="en-US" b="1" dirty="0">
                <a:solidFill>
                  <a:schemeClr val="bg1"/>
                </a:solidFill>
                <a:effectLst>
                  <a:outerShdw blurRad="38100" dist="38100" dir="2700000" algn="tl">
                    <a:srgbClr val="000000"/>
                  </a:outerShdw>
                </a:effectLst>
                <a:latin typeface="Lucida Sans Unicode" pitchFamily="34" charset="0"/>
              </a:rPr>
              <a:t>They have a powerful correlation to adult health even half a century later</a:t>
            </a:r>
          </a:p>
        </p:txBody>
      </p:sp>
    </p:spTree>
    <p:extLst>
      <p:ext uri="{BB962C8B-B14F-4D97-AF65-F5344CB8AC3E}">
        <p14:creationId xmlns:p14="http://schemas.microsoft.com/office/powerpoint/2010/main" val="3105567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1173162"/>
          </a:xfrm>
        </p:spPr>
        <p:txBody>
          <a:bodyPr>
            <a:normAutofit fontScale="90000"/>
          </a:bodyPr>
          <a:lstStyle/>
          <a:p>
            <a:pPr algn="ctr">
              <a:defRPr/>
            </a:pPr>
            <a:r>
              <a:rPr lang="en-US" b="1"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Significance of ACE Study Findings</a:t>
            </a:r>
          </a:p>
        </p:txBody>
      </p:sp>
      <p:sp>
        <p:nvSpPr>
          <p:cNvPr id="32771" name="Text Placeholder 4"/>
          <p:cNvSpPr>
            <a:spLocks noGrp="1"/>
          </p:cNvSpPr>
          <p:nvPr>
            <p:ph type="body" idx="1"/>
          </p:nvPr>
        </p:nvSpPr>
        <p:spPr>
          <a:xfrm>
            <a:off x="1981200" y="1535114"/>
            <a:ext cx="4040188" cy="903287"/>
          </a:xfrm>
        </p:spPr>
        <p:txBody>
          <a:bodyPr/>
          <a:lstStyle/>
          <a:p>
            <a:pPr algn="ctr"/>
            <a:r>
              <a:rPr lang="en-US" altLang="en-US" sz="2300" u="sng">
                <a:solidFill>
                  <a:schemeClr val="bg1"/>
                </a:solidFill>
                <a:latin typeface="Lucida Sans Unicode" panose="020B0602030504020204" pitchFamily="34" charset="0"/>
                <a:cs typeface="Lucida Sans Unicode" panose="020B0602030504020204" pitchFamily="34" charset="0"/>
              </a:rPr>
              <a:t>The Higher the ACE Score, the Higher the Risk for:</a:t>
            </a:r>
          </a:p>
        </p:txBody>
      </p:sp>
      <p:sp>
        <p:nvSpPr>
          <p:cNvPr id="6" name="Content Placeholder 5"/>
          <p:cNvSpPr>
            <a:spLocks noGrp="1"/>
          </p:cNvSpPr>
          <p:nvPr>
            <p:ph sz="half" idx="2"/>
          </p:nvPr>
        </p:nvSpPr>
        <p:spPr>
          <a:xfrm>
            <a:off x="1981200" y="2590800"/>
            <a:ext cx="4040188" cy="4267200"/>
          </a:xfrm>
        </p:spPr>
        <p:txBody>
          <a:bodyPr>
            <a:normAutofit lnSpcReduction="10000"/>
          </a:bodyPr>
          <a:lstStyle/>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Smoking</a:t>
            </a: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Severe obesity</a:t>
            </a: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Physical inactivity</a:t>
            </a: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Depression</a:t>
            </a: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Suicide attempt</a:t>
            </a: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Alcoholism</a:t>
            </a: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Illicit/IV drugs</a:t>
            </a: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&gt;50 sexual partners</a:t>
            </a: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STDs</a:t>
            </a:r>
          </a:p>
        </p:txBody>
      </p:sp>
      <p:sp>
        <p:nvSpPr>
          <p:cNvPr id="7" name="Text Placeholder 6"/>
          <p:cNvSpPr>
            <a:spLocks noGrp="1"/>
          </p:cNvSpPr>
          <p:nvPr>
            <p:ph type="body" sz="quarter" idx="3"/>
          </p:nvPr>
        </p:nvSpPr>
        <p:spPr>
          <a:xfrm>
            <a:off x="6169026" y="1371600"/>
            <a:ext cx="4041775" cy="762000"/>
          </a:xfrm>
        </p:spPr>
        <p:txBody>
          <a:bodyPr/>
          <a:lstStyle/>
          <a:p>
            <a:pPr>
              <a:defRPr/>
            </a:pPr>
            <a:r>
              <a:rPr lang="en-US" u="sng"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Leading Causes of Death</a:t>
            </a:r>
          </a:p>
        </p:txBody>
      </p:sp>
      <p:sp>
        <p:nvSpPr>
          <p:cNvPr id="8" name="Content Placeholder 7"/>
          <p:cNvSpPr>
            <a:spLocks noGrp="1"/>
          </p:cNvSpPr>
          <p:nvPr>
            <p:ph sz="quarter" idx="4"/>
          </p:nvPr>
        </p:nvSpPr>
        <p:spPr/>
        <p:txBody>
          <a:bodyPr>
            <a:normAutofit fontScale="92500" lnSpcReduction="20000"/>
          </a:bodyPr>
          <a:lstStyle/>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Heart disease</a:t>
            </a: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Cancer</a:t>
            </a: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Stroke</a:t>
            </a: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COPD</a:t>
            </a: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Suicide (8</a:t>
            </a:r>
            <a:r>
              <a:rPr lang="en-US" baseline="30000"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th</a:t>
            </a: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 for men)</a:t>
            </a: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Diabetes</a:t>
            </a:r>
          </a:p>
          <a:p>
            <a:pPr>
              <a:defRPr/>
            </a:pPr>
            <a:endPar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endParaRPr>
          </a:p>
          <a:p>
            <a:pPr>
              <a:defRPr/>
            </a:pPr>
            <a:endPar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endParaRPr>
          </a:p>
          <a:p>
            <a:pPr>
              <a:defRPr/>
            </a:pPr>
            <a:r>
              <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HIV/AIDS/HCV</a:t>
            </a:r>
          </a:p>
          <a:p>
            <a:pPr>
              <a:buFontTx/>
              <a:buNone/>
              <a:defRPr/>
            </a:pPr>
            <a:endParaRPr lang="en-US"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endParaRPr>
          </a:p>
        </p:txBody>
      </p:sp>
    </p:spTree>
    <p:extLst>
      <p:ext uri="{BB962C8B-B14F-4D97-AF65-F5344CB8AC3E}">
        <p14:creationId xmlns:p14="http://schemas.microsoft.com/office/powerpoint/2010/main" val="1780651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986" name="Picture 1" descr="prison violence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7439" y="274639"/>
            <a:ext cx="74771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
          <p:cNvSpPr txBox="1">
            <a:spLocks noChangeArrowheads="1"/>
          </p:cNvSpPr>
          <p:nvPr/>
        </p:nvSpPr>
        <p:spPr bwMode="auto">
          <a:xfrm>
            <a:off x="933370" y="5383530"/>
            <a:ext cx="10325262" cy="954107"/>
          </a:xfrm>
          <a:prstGeom prst="rect">
            <a:avLst/>
          </a:prstGeom>
          <a:noFill/>
          <a:ln>
            <a:noFill/>
          </a:ln>
        </p:spPr>
        <p:txBody>
          <a:bodyPr wrap="none">
            <a:spAutoFit/>
          </a:bodyPr>
          <a:lstStyle>
            <a:lvl1pPr eaLnBrk="0" hangingPunct="0">
              <a:defRPr sz="4300" b="1">
                <a:solidFill>
                  <a:srgbClr val="0000FF"/>
                </a:solidFill>
                <a:latin typeface="Lucida Sans Unicode" panose="020B0602030504020204" pitchFamily="34" charset="0"/>
              </a:defRPr>
            </a:lvl1pPr>
            <a:lvl2pPr marL="742950" indent="-285750" eaLnBrk="0" hangingPunct="0">
              <a:defRPr sz="4300" b="1">
                <a:solidFill>
                  <a:srgbClr val="0000FF"/>
                </a:solidFill>
                <a:latin typeface="Lucida Sans Unicode" panose="020B0602030504020204" pitchFamily="34" charset="0"/>
              </a:defRPr>
            </a:lvl2pPr>
            <a:lvl3pPr marL="1143000" indent="-228600" eaLnBrk="0" hangingPunct="0">
              <a:defRPr sz="4300" b="1">
                <a:solidFill>
                  <a:srgbClr val="0000FF"/>
                </a:solidFill>
                <a:latin typeface="Lucida Sans Unicode" panose="020B0602030504020204" pitchFamily="34" charset="0"/>
              </a:defRPr>
            </a:lvl3pPr>
            <a:lvl4pPr marL="1600200" indent="-228600" eaLnBrk="0" hangingPunct="0">
              <a:defRPr sz="4300" b="1">
                <a:solidFill>
                  <a:srgbClr val="0000FF"/>
                </a:solidFill>
                <a:latin typeface="Lucida Sans Unicode" panose="020B0602030504020204" pitchFamily="34" charset="0"/>
              </a:defRPr>
            </a:lvl4pPr>
            <a:lvl5pPr marL="2057400" indent="-228600" eaLnBrk="0" hangingPunct="0">
              <a:defRPr sz="4300" b="1">
                <a:solidFill>
                  <a:srgbClr val="0000FF"/>
                </a:solidFill>
                <a:latin typeface="Lucida Sans Unicode" panose="020B0602030504020204" pitchFamily="34" charset="0"/>
              </a:defRPr>
            </a:lvl5pPr>
            <a:lvl6pPr marL="2514600" indent="-228600" eaLnBrk="0" fontAlgn="base" hangingPunct="0">
              <a:lnSpc>
                <a:spcPct val="90000"/>
              </a:lnSpc>
              <a:spcBef>
                <a:spcPct val="20000"/>
              </a:spcBef>
              <a:spcAft>
                <a:spcPct val="0"/>
              </a:spcAft>
              <a:buClr>
                <a:schemeClr val="hlink"/>
              </a:buClr>
              <a:buSzPct val="120000"/>
              <a:defRPr sz="4300" b="1">
                <a:solidFill>
                  <a:srgbClr val="0000FF"/>
                </a:solidFill>
                <a:latin typeface="Lucida Sans Unicode" panose="020B0602030504020204" pitchFamily="34" charset="0"/>
              </a:defRPr>
            </a:lvl6pPr>
            <a:lvl7pPr marL="2971800" indent="-228600" eaLnBrk="0" fontAlgn="base" hangingPunct="0">
              <a:lnSpc>
                <a:spcPct val="90000"/>
              </a:lnSpc>
              <a:spcBef>
                <a:spcPct val="20000"/>
              </a:spcBef>
              <a:spcAft>
                <a:spcPct val="0"/>
              </a:spcAft>
              <a:buClr>
                <a:schemeClr val="hlink"/>
              </a:buClr>
              <a:buSzPct val="120000"/>
              <a:defRPr sz="4300" b="1">
                <a:solidFill>
                  <a:srgbClr val="0000FF"/>
                </a:solidFill>
                <a:latin typeface="Lucida Sans Unicode" panose="020B0602030504020204" pitchFamily="34" charset="0"/>
              </a:defRPr>
            </a:lvl7pPr>
            <a:lvl8pPr marL="3429000" indent="-228600" eaLnBrk="0" fontAlgn="base" hangingPunct="0">
              <a:lnSpc>
                <a:spcPct val="90000"/>
              </a:lnSpc>
              <a:spcBef>
                <a:spcPct val="20000"/>
              </a:spcBef>
              <a:spcAft>
                <a:spcPct val="0"/>
              </a:spcAft>
              <a:buClr>
                <a:schemeClr val="hlink"/>
              </a:buClr>
              <a:buSzPct val="120000"/>
              <a:defRPr sz="4300" b="1">
                <a:solidFill>
                  <a:srgbClr val="0000FF"/>
                </a:solidFill>
                <a:latin typeface="Lucida Sans Unicode" panose="020B0602030504020204" pitchFamily="34" charset="0"/>
              </a:defRPr>
            </a:lvl8pPr>
            <a:lvl9pPr marL="3886200" indent="-228600" eaLnBrk="0" fontAlgn="base" hangingPunct="0">
              <a:lnSpc>
                <a:spcPct val="90000"/>
              </a:lnSpc>
              <a:spcBef>
                <a:spcPct val="20000"/>
              </a:spcBef>
              <a:spcAft>
                <a:spcPct val="0"/>
              </a:spcAft>
              <a:buClr>
                <a:schemeClr val="hlink"/>
              </a:buClr>
              <a:buSzPct val="120000"/>
              <a:defRPr sz="4300" b="1">
                <a:solidFill>
                  <a:srgbClr val="0000FF"/>
                </a:solidFill>
                <a:latin typeface="Lucida Sans Unicode" panose="020B0602030504020204" pitchFamily="34" charset="0"/>
              </a:defRPr>
            </a:lvl9pPr>
          </a:lstStyle>
          <a:p>
            <a:pPr algn="ctr" eaLnBrk="1" hangingPunct="1"/>
            <a:r>
              <a:rPr lang="en-US" altLang="en-US" sz="2800" b="0" dirty="0">
                <a:solidFill>
                  <a:schemeClr val="bg1"/>
                </a:solidFill>
                <a:latin typeface="Verdana" panose="020B0604030504040204" pitchFamily="34" charset="0"/>
                <a:ea typeface="Verdana" panose="020B0604030504040204" pitchFamily="34" charset="0"/>
                <a:cs typeface="Verdana" panose="020B0604030504040204" pitchFamily="34" charset="0"/>
              </a:rPr>
              <a:t>Life and death in prison:  One of the clearest examples </a:t>
            </a:r>
          </a:p>
          <a:p>
            <a:pPr algn="ctr" eaLnBrk="1" hangingPunct="1"/>
            <a:r>
              <a:rPr lang="en-US" altLang="en-US" sz="2800" b="0" dirty="0">
                <a:solidFill>
                  <a:schemeClr val="bg1"/>
                </a:solidFill>
                <a:latin typeface="Verdana" panose="020B0604030504040204" pitchFamily="34" charset="0"/>
                <a:ea typeface="Verdana" panose="020B0604030504040204" pitchFamily="34" charset="0"/>
                <a:cs typeface="Verdana" panose="020B0604030504040204" pitchFamily="34" charset="0"/>
              </a:rPr>
              <a:t>of the impact of childhood trauma on society.</a:t>
            </a:r>
          </a:p>
        </p:txBody>
      </p:sp>
    </p:spTree>
    <p:extLst>
      <p:ext uri="{BB962C8B-B14F-4D97-AF65-F5344CB8AC3E}">
        <p14:creationId xmlns:p14="http://schemas.microsoft.com/office/powerpoint/2010/main" val="4167233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lgn="ctr" eaLnBrk="1" hangingPunct="1">
              <a:defRPr/>
            </a:pPr>
            <a:r>
              <a:rPr lang="en-US" sz="4000" b="1" dirty="0">
                <a:solidFill>
                  <a:schemeClr val="bg1"/>
                </a:solidFill>
                <a:effectLst>
                  <a:outerShdw blurRad="38100" dist="38100" dir="2700000" algn="tl">
                    <a:srgbClr val="000000"/>
                  </a:outerShdw>
                </a:effectLst>
                <a:latin typeface="Lucida Sans Unicode" pitchFamily="34" charset="0"/>
              </a:rPr>
              <a:t>Adverse Childhood Experiences (ACE) and Adult Criminality Study</a:t>
            </a:r>
          </a:p>
        </p:txBody>
      </p:sp>
      <p:sp>
        <p:nvSpPr>
          <p:cNvPr id="238595" name="Rectangle 3"/>
          <p:cNvSpPr>
            <a:spLocks noGrp="1" noChangeArrowheads="1"/>
          </p:cNvSpPr>
          <p:nvPr>
            <p:ph type="body" idx="1"/>
          </p:nvPr>
        </p:nvSpPr>
        <p:spPr>
          <a:xfrm>
            <a:off x="1981200" y="1912621"/>
            <a:ext cx="8229600" cy="4602479"/>
          </a:xfrm>
        </p:spPr>
        <p:txBody>
          <a:bodyPr/>
          <a:lstStyle/>
          <a:p>
            <a:pPr eaLnBrk="1" hangingPunct="1">
              <a:lnSpc>
                <a:spcPct val="90000"/>
              </a:lnSpc>
              <a:defRPr/>
            </a:pPr>
            <a:r>
              <a:rPr lang="en-US" b="1" dirty="0">
                <a:solidFill>
                  <a:schemeClr val="bg1"/>
                </a:solidFill>
                <a:effectLst>
                  <a:outerShdw blurRad="38100" dist="38100" dir="2700000" algn="tl">
                    <a:srgbClr val="000000"/>
                  </a:outerShdw>
                </a:effectLst>
                <a:latin typeface="Lucida Sans Unicode" pitchFamily="34" charset="0"/>
              </a:rPr>
              <a:t>Conducted by the Correctional Service of Canada—Psychology, Ontario, and Intrapsychic in San Diego</a:t>
            </a:r>
          </a:p>
          <a:p>
            <a:pPr eaLnBrk="1" hangingPunct="1">
              <a:lnSpc>
                <a:spcPct val="90000"/>
              </a:lnSpc>
              <a:defRPr/>
            </a:pPr>
            <a:r>
              <a:rPr lang="en-US" b="1" dirty="0">
                <a:solidFill>
                  <a:schemeClr val="bg1"/>
                </a:solidFill>
                <a:effectLst>
                  <a:outerShdw blurRad="38100" dist="38100" dir="2700000" algn="tl">
                    <a:srgbClr val="000000"/>
                  </a:outerShdw>
                </a:effectLst>
                <a:latin typeface="Lucida Sans Unicode" pitchFamily="34" charset="0"/>
              </a:rPr>
              <a:t>Published in 2013 in the Kaiser Permanente Journal</a:t>
            </a:r>
          </a:p>
          <a:p>
            <a:pPr eaLnBrk="1" hangingPunct="1">
              <a:lnSpc>
                <a:spcPct val="90000"/>
              </a:lnSpc>
              <a:defRPr/>
            </a:pPr>
            <a:r>
              <a:rPr lang="en-US" b="1" dirty="0">
                <a:solidFill>
                  <a:schemeClr val="bg1"/>
                </a:solidFill>
                <a:effectLst>
                  <a:outerShdw blurRad="38100" dist="38100" dir="2700000" algn="tl">
                    <a:srgbClr val="000000"/>
                  </a:outerShdw>
                </a:effectLst>
                <a:latin typeface="Lucida Sans Unicode" pitchFamily="34" charset="0"/>
              </a:rPr>
              <a:t>Small study (151 participants) but first of its kind</a:t>
            </a:r>
          </a:p>
          <a:p>
            <a:pPr eaLnBrk="1" hangingPunct="1">
              <a:lnSpc>
                <a:spcPct val="90000"/>
              </a:lnSpc>
              <a:defRPr/>
            </a:pPr>
            <a:r>
              <a:rPr lang="en-US" b="1" dirty="0">
                <a:solidFill>
                  <a:schemeClr val="bg1"/>
                </a:solidFill>
                <a:effectLst>
                  <a:outerShdw blurRad="38100" dist="38100" dir="2700000" algn="tl">
                    <a:srgbClr val="000000"/>
                  </a:outerShdw>
                </a:effectLst>
                <a:latin typeface="Lucida Sans Unicode" pitchFamily="34" charset="0"/>
              </a:rPr>
              <a:t>Concluded that childhood adversity is strongly associated with adult criminality, and called for additional studies to be done.</a:t>
            </a:r>
          </a:p>
        </p:txBody>
      </p:sp>
    </p:spTree>
    <p:extLst>
      <p:ext uri="{BB962C8B-B14F-4D97-AF65-F5344CB8AC3E}">
        <p14:creationId xmlns:p14="http://schemas.microsoft.com/office/powerpoint/2010/main" val="256553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480310" y="914400"/>
            <a:ext cx="7509510" cy="4647426"/>
          </a:xfrm>
          <a:prstGeom prst="rect">
            <a:avLst/>
          </a:prstGeom>
          <a:noFill/>
        </p:spPr>
        <p:txBody>
          <a:bodyPr wrap="square" rtlCol="0">
            <a:spAutoFit/>
          </a:bodyPr>
          <a:lstStyle/>
          <a:p>
            <a:pPr algn="ctr"/>
            <a:r>
              <a:rPr lang="en-US" sz="3200" dirty="0">
                <a:solidFill>
                  <a:schemeClr val="bg1"/>
                </a:solidFill>
              </a:rPr>
              <a:t>“…the best starting hypothesis  in dealing with most killers is that they</a:t>
            </a:r>
          </a:p>
          <a:p>
            <a:pPr algn="ctr"/>
            <a:r>
              <a:rPr lang="en-US" sz="3200" dirty="0">
                <a:solidFill>
                  <a:schemeClr val="bg1"/>
                </a:solidFill>
              </a:rPr>
              <a:t>are ‘untreated traumatized children inhabiting and controlling the dangerous</a:t>
            </a:r>
          </a:p>
          <a:p>
            <a:pPr algn="ctr"/>
            <a:r>
              <a:rPr lang="en-US" sz="3200" dirty="0">
                <a:solidFill>
                  <a:schemeClr val="bg1"/>
                </a:solidFill>
              </a:rPr>
              <a:t>adolescents and adults that stand accused of murder.’” </a:t>
            </a:r>
          </a:p>
          <a:p>
            <a:pPr algn="ctr"/>
            <a:endParaRPr lang="en-US" sz="3200" dirty="0">
              <a:solidFill>
                <a:schemeClr val="bg1"/>
              </a:solidFill>
            </a:endParaRPr>
          </a:p>
          <a:p>
            <a:pPr algn="ctr"/>
            <a:r>
              <a:rPr lang="en-US" sz="2400" dirty="0">
                <a:solidFill>
                  <a:schemeClr val="bg1"/>
                </a:solidFill>
              </a:rPr>
              <a:t>--James </a:t>
            </a:r>
            <a:r>
              <a:rPr lang="en-US" sz="2400" dirty="0" err="1">
                <a:solidFill>
                  <a:schemeClr val="bg1"/>
                </a:solidFill>
              </a:rPr>
              <a:t>Garbarino</a:t>
            </a:r>
            <a:r>
              <a:rPr lang="en-US" sz="2400" dirty="0">
                <a:solidFill>
                  <a:schemeClr val="bg1"/>
                </a:solidFill>
              </a:rPr>
              <a:t>, Ph.D. </a:t>
            </a:r>
          </a:p>
          <a:p>
            <a:pPr algn="ctr"/>
            <a:r>
              <a:rPr lang="en-US" sz="2400" dirty="0">
                <a:solidFill>
                  <a:schemeClr val="bg1"/>
                </a:solidFill>
              </a:rPr>
              <a:t>The Center for the Human Rights of Children</a:t>
            </a:r>
          </a:p>
          <a:p>
            <a:pPr algn="ctr"/>
            <a:r>
              <a:rPr lang="en-US" sz="2400" dirty="0">
                <a:solidFill>
                  <a:schemeClr val="bg1"/>
                </a:solidFill>
              </a:rPr>
              <a:t>Loyola University, Chicago</a:t>
            </a:r>
          </a:p>
        </p:txBody>
      </p:sp>
      <p:sp>
        <p:nvSpPr>
          <p:cNvPr id="3" name="TextBox 2"/>
          <p:cNvSpPr txBox="1"/>
          <p:nvPr/>
        </p:nvSpPr>
        <p:spPr>
          <a:xfrm>
            <a:off x="560070" y="6351508"/>
            <a:ext cx="7895238" cy="369332"/>
          </a:xfrm>
          <a:prstGeom prst="rect">
            <a:avLst/>
          </a:prstGeom>
          <a:noFill/>
        </p:spPr>
        <p:txBody>
          <a:bodyPr wrap="none" rtlCol="0">
            <a:spAutoFit/>
          </a:bodyPr>
          <a:lstStyle/>
          <a:p>
            <a:r>
              <a:rPr lang="en-US" dirty="0">
                <a:solidFill>
                  <a:schemeClr val="bg1"/>
                </a:solidFill>
              </a:rPr>
              <a:t>From “ACES in the Criminal Justice System,” Academic Pediatrics, 2017: 17 S32-S33</a:t>
            </a:r>
          </a:p>
        </p:txBody>
      </p:sp>
    </p:spTree>
    <p:extLst>
      <p:ext uri="{BB962C8B-B14F-4D97-AF65-F5344CB8AC3E}">
        <p14:creationId xmlns:p14="http://schemas.microsoft.com/office/powerpoint/2010/main" val="618424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710" y="834390"/>
            <a:ext cx="4732020" cy="5097780"/>
          </a:xfrm>
          <a:prstGeom prst="rect">
            <a:avLst/>
          </a:prstGeom>
        </p:spPr>
      </p:pic>
      <p:sp>
        <p:nvSpPr>
          <p:cNvPr id="3" name="TextBox 2"/>
          <p:cNvSpPr txBox="1"/>
          <p:nvPr/>
        </p:nvSpPr>
        <p:spPr>
          <a:xfrm>
            <a:off x="648448" y="656778"/>
            <a:ext cx="5670783" cy="5632311"/>
          </a:xfrm>
          <a:prstGeom prst="rect">
            <a:avLst/>
          </a:prstGeom>
          <a:noFill/>
        </p:spPr>
        <p:txBody>
          <a:bodyPr wrap="none" rtlCol="0">
            <a:spAutoFit/>
          </a:bodyPr>
          <a:lstStyle/>
          <a:p>
            <a:pPr algn="ctr"/>
            <a:r>
              <a:rPr lang="en-US" sz="2400" u="sng" dirty="0">
                <a:solidFill>
                  <a:schemeClr val="bg1"/>
                </a:solidFill>
              </a:rPr>
              <a:t>Why Should We End LWOP?</a:t>
            </a:r>
          </a:p>
          <a:p>
            <a:pPr algn="ctr"/>
            <a:endParaRPr lang="en-US" sz="2400" dirty="0">
              <a:solidFill>
                <a:schemeClr val="bg1"/>
              </a:solidFill>
            </a:endParaRPr>
          </a:p>
          <a:p>
            <a:pPr marL="285750" indent="-285750" algn="ctr">
              <a:buFont typeface="Arial" panose="020B0604020202020204" pitchFamily="34" charset="0"/>
              <a:buChar char="•"/>
            </a:pPr>
            <a:r>
              <a:rPr lang="en-US" sz="2400" dirty="0">
                <a:solidFill>
                  <a:schemeClr val="bg1"/>
                </a:solidFill>
              </a:rPr>
              <a:t>It is a death sentence—death</a:t>
            </a:r>
          </a:p>
          <a:p>
            <a:pPr algn="ctr"/>
            <a:r>
              <a:rPr lang="en-US" sz="2400" dirty="0">
                <a:solidFill>
                  <a:schemeClr val="bg1"/>
                </a:solidFill>
              </a:rPr>
              <a:t>by incarceration—which is imposed with </a:t>
            </a:r>
          </a:p>
          <a:p>
            <a:pPr algn="ctr"/>
            <a:r>
              <a:rPr lang="en-US" sz="2400" dirty="0">
                <a:solidFill>
                  <a:schemeClr val="bg1"/>
                </a:solidFill>
              </a:rPr>
              <a:t>enormous racial disparities.</a:t>
            </a:r>
          </a:p>
          <a:p>
            <a:pPr algn="ctr"/>
            <a:endParaRPr lang="en-US" sz="2400" dirty="0">
              <a:solidFill>
                <a:schemeClr val="bg1"/>
              </a:solidFill>
            </a:endParaRPr>
          </a:p>
          <a:p>
            <a:pPr marL="285750" indent="-285750" algn="ctr">
              <a:buFont typeface="Arial" panose="020B0604020202020204" pitchFamily="34" charset="0"/>
              <a:buChar char="•"/>
            </a:pPr>
            <a:r>
              <a:rPr lang="en-US" sz="2400" dirty="0">
                <a:solidFill>
                  <a:schemeClr val="bg1"/>
                </a:solidFill>
              </a:rPr>
              <a:t>Its total deprivation of hope,</a:t>
            </a:r>
          </a:p>
          <a:p>
            <a:pPr algn="ctr"/>
            <a:r>
              <a:rPr lang="en-US" sz="2400" dirty="0">
                <a:solidFill>
                  <a:schemeClr val="bg1"/>
                </a:solidFill>
              </a:rPr>
              <a:t>regardless of degree of rehabilitation,</a:t>
            </a:r>
          </a:p>
          <a:p>
            <a:pPr algn="ctr"/>
            <a:r>
              <a:rPr lang="en-US" sz="2400" dirty="0">
                <a:solidFill>
                  <a:schemeClr val="bg1"/>
                </a:solidFill>
              </a:rPr>
              <a:t>is cruel and inhumane—the antithesis </a:t>
            </a:r>
          </a:p>
          <a:p>
            <a:pPr algn="ctr"/>
            <a:r>
              <a:rPr lang="en-US" sz="2400" dirty="0">
                <a:solidFill>
                  <a:schemeClr val="bg1"/>
                </a:solidFill>
              </a:rPr>
              <a:t>of restorative justice.</a:t>
            </a:r>
          </a:p>
          <a:p>
            <a:pPr algn="ctr"/>
            <a:endParaRPr lang="en-US" sz="2400" dirty="0">
              <a:solidFill>
                <a:schemeClr val="bg1"/>
              </a:solidFill>
            </a:endParaRPr>
          </a:p>
          <a:p>
            <a:pPr marL="285750" indent="-285750" algn="ctr">
              <a:buFont typeface="Arial" panose="020B0604020202020204" pitchFamily="34" charset="0"/>
              <a:buChar char="•"/>
            </a:pPr>
            <a:r>
              <a:rPr lang="en-US" sz="2400" dirty="0">
                <a:solidFill>
                  <a:schemeClr val="bg1"/>
                </a:solidFill>
              </a:rPr>
              <a:t>Ending LWOP does not mean all prisoners</a:t>
            </a:r>
          </a:p>
          <a:p>
            <a:pPr algn="ctr"/>
            <a:r>
              <a:rPr lang="en-US" sz="2400" dirty="0">
                <a:solidFill>
                  <a:schemeClr val="bg1"/>
                </a:solidFill>
              </a:rPr>
              <a:t>will be released, only that they will have the</a:t>
            </a:r>
          </a:p>
          <a:p>
            <a:pPr algn="ctr"/>
            <a:r>
              <a:rPr lang="en-US" sz="2400" dirty="0">
                <a:solidFill>
                  <a:schemeClr val="bg1"/>
                </a:solidFill>
              </a:rPr>
              <a:t>chance to be considered for parole.</a:t>
            </a:r>
          </a:p>
          <a:p>
            <a:pPr algn="ctr"/>
            <a:endParaRPr lang="en-US" sz="2400" dirty="0">
              <a:solidFill>
                <a:schemeClr val="bg1"/>
              </a:solidFill>
            </a:endParaRPr>
          </a:p>
        </p:txBody>
      </p:sp>
    </p:spTree>
    <p:extLst>
      <p:ext uri="{BB962C8B-B14F-4D97-AF65-F5344CB8AC3E}">
        <p14:creationId xmlns:p14="http://schemas.microsoft.com/office/powerpoint/2010/main" val="326330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411480" y="674400"/>
            <a:ext cx="4576509" cy="5509200"/>
          </a:xfrm>
          <a:prstGeom prst="rect">
            <a:avLst/>
          </a:prstGeom>
          <a:noFill/>
        </p:spPr>
        <p:txBody>
          <a:bodyPr wrap="none" rtlCol="0">
            <a:spAutoFit/>
          </a:bodyPr>
          <a:lstStyle/>
          <a:p>
            <a:pPr algn="ctr"/>
            <a:r>
              <a:rPr lang="en-US" sz="3200" dirty="0">
                <a:solidFill>
                  <a:schemeClr val="bg1"/>
                </a:solidFill>
              </a:rPr>
              <a:t>In 1851, President Millard </a:t>
            </a:r>
          </a:p>
          <a:p>
            <a:pPr algn="ctr"/>
            <a:r>
              <a:rPr lang="en-US" sz="3200" dirty="0">
                <a:solidFill>
                  <a:schemeClr val="bg1"/>
                </a:solidFill>
              </a:rPr>
              <a:t>Fillmore commuted the </a:t>
            </a:r>
          </a:p>
          <a:p>
            <a:pPr algn="ctr"/>
            <a:r>
              <a:rPr lang="en-US" sz="3200" dirty="0">
                <a:solidFill>
                  <a:schemeClr val="bg1"/>
                </a:solidFill>
              </a:rPr>
              <a:t>sentence of convicted </a:t>
            </a:r>
          </a:p>
          <a:p>
            <a:pPr algn="ctr"/>
            <a:r>
              <a:rPr lang="en-US" sz="3200" dirty="0">
                <a:solidFill>
                  <a:schemeClr val="bg1"/>
                </a:solidFill>
              </a:rPr>
              <a:t>murderer William Wells</a:t>
            </a:r>
          </a:p>
          <a:p>
            <a:pPr algn="ctr"/>
            <a:r>
              <a:rPr lang="en-US" sz="3200" dirty="0">
                <a:solidFill>
                  <a:schemeClr val="bg1"/>
                </a:solidFill>
              </a:rPr>
              <a:t>from death by hanging </a:t>
            </a:r>
          </a:p>
          <a:p>
            <a:pPr algn="ctr"/>
            <a:r>
              <a:rPr lang="en-US" sz="3200" dirty="0">
                <a:solidFill>
                  <a:schemeClr val="bg1"/>
                </a:solidFill>
              </a:rPr>
              <a:t>to LWOP.</a:t>
            </a:r>
          </a:p>
          <a:p>
            <a:pPr algn="ctr"/>
            <a:endParaRPr lang="en-US" sz="3200" dirty="0">
              <a:solidFill>
                <a:schemeClr val="bg1"/>
              </a:solidFill>
            </a:endParaRPr>
          </a:p>
          <a:p>
            <a:pPr algn="ctr"/>
            <a:r>
              <a:rPr lang="en-US" sz="3200" dirty="0">
                <a:solidFill>
                  <a:schemeClr val="bg1"/>
                </a:solidFill>
              </a:rPr>
              <a:t>This was the first time</a:t>
            </a:r>
          </a:p>
          <a:p>
            <a:pPr algn="ctr"/>
            <a:r>
              <a:rPr lang="en-US" sz="3200" dirty="0">
                <a:solidFill>
                  <a:schemeClr val="bg1"/>
                </a:solidFill>
              </a:rPr>
              <a:t>the punishment of </a:t>
            </a:r>
          </a:p>
          <a:p>
            <a:pPr algn="ctr"/>
            <a:r>
              <a:rPr lang="en-US" sz="3200" dirty="0">
                <a:solidFill>
                  <a:schemeClr val="bg1"/>
                </a:solidFill>
              </a:rPr>
              <a:t>LWOP was used in</a:t>
            </a:r>
          </a:p>
          <a:p>
            <a:pPr algn="ctr"/>
            <a:r>
              <a:rPr lang="en-US" sz="3200" dirty="0">
                <a:solidFill>
                  <a:schemeClr val="bg1"/>
                </a:solidFill>
              </a:rPr>
              <a:t>the United States.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782" y="674400"/>
            <a:ext cx="5509200" cy="5509200"/>
          </a:xfrm>
          <a:prstGeom prst="rect">
            <a:avLst/>
          </a:prstGeom>
        </p:spPr>
      </p:pic>
    </p:spTree>
    <p:extLst>
      <p:ext uri="{BB962C8B-B14F-4D97-AF65-F5344CB8AC3E}">
        <p14:creationId xmlns:p14="http://schemas.microsoft.com/office/powerpoint/2010/main" val="401204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90" y="0"/>
            <a:ext cx="10058400" cy="5143686"/>
          </a:xfrm>
          <a:prstGeom prst="rect">
            <a:avLst/>
          </a:prstGeom>
        </p:spPr>
      </p:pic>
      <p:sp>
        <p:nvSpPr>
          <p:cNvPr id="4" name="TextBox 3"/>
          <p:cNvSpPr txBox="1"/>
          <p:nvPr/>
        </p:nvSpPr>
        <p:spPr>
          <a:xfrm>
            <a:off x="1921009" y="5429250"/>
            <a:ext cx="7589835" cy="1200329"/>
          </a:xfrm>
          <a:prstGeom prst="rect">
            <a:avLst/>
          </a:prstGeom>
          <a:noFill/>
        </p:spPr>
        <p:txBody>
          <a:bodyPr wrap="none" rtlCol="0">
            <a:spAutoFit/>
          </a:bodyPr>
          <a:lstStyle/>
          <a:p>
            <a:pPr algn="ctr"/>
            <a:r>
              <a:rPr lang="en-US" sz="3600" dirty="0">
                <a:solidFill>
                  <a:schemeClr val="bg1"/>
                </a:solidFill>
              </a:rPr>
              <a:t>Studies have documented a very low</a:t>
            </a:r>
          </a:p>
          <a:p>
            <a:pPr algn="ctr"/>
            <a:r>
              <a:rPr lang="en-US" sz="3600" dirty="0">
                <a:solidFill>
                  <a:schemeClr val="bg1"/>
                </a:solidFill>
              </a:rPr>
              <a:t>recidivism rate for convicted murderers</a:t>
            </a:r>
            <a:r>
              <a:rPr lang="en-US" dirty="0">
                <a:solidFill>
                  <a:schemeClr val="bg1"/>
                </a:solidFill>
              </a:rPr>
              <a:t>.</a:t>
            </a:r>
          </a:p>
        </p:txBody>
      </p:sp>
    </p:spTree>
    <p:extLst>
      <p:ext uri="{BB962C8B-B14F-4D97-AF65-F5344CB8AC3E}">
        <p14:creationId xmlns:p14="http://schemas.microsoft.com/office/powerpoint/2010/main" val="4266071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982" y="1150620"/>
            <a:ext cx="3800475" cy="4762500"/>
          </a:xfrm>
          <a:prstGeom prst="rect">
            <a:avLst/>
          </a:prstGeom>
        </p:spPr>
      </p:pic>
      <p:sp>
        <p:nvSpPr>
          <p:cNvPr id="5" name="TextBox 4"/>
          <p:cNvSpPr txBox="1"/>
          <p:nvPr/>
        </p:nvSpPr>
        <p:spPr>
          <a:xfrm>
            <a:off x="3406140" y="2686050"/>
            <a:ext cx="45719" cy="369332"/>
          </a:xfrm>
          <a:prstGeom prst="rect">
            <a:avLst/>
          </a:prstGeom>
          <a:noFill/>
        </p:spPr>
        <p:txBody>
          <a:bodyPr wrap="square" rtlCol="0">
            <a:spAutoFit/>
          </a:bodyPr>
          <a:lstStyle/>
          <a:p>
            <a:r>
              <a:rPr lang="en-US" dirty="0"/>
              <a:t>    </a:t>
            </a:r>
          </a:p>
        </p:txBody>
      </p:sp>
      <p:sp>
        <p:nvSpPr>
          <p:cNvPr id="6" name="TextBox 5"/>
          <p:cNvSpPr txBox="1"/>
          <p:nvPr/>
        </p:nvSpPr>
        <p:spPr>
          <a:xfrm>
            <a:off x="449304" y="1150620"/>
            <a:ext cx="5481180" cy="4401205"/>
          </a:xfrm>
          <a:prstGeom prst="rect">
            <a:avLst/>
          </a:prstGeom>
          <a:noFill/>
        </p:spPr>
        <p:txBody>
          <a:bodyPr wrap="none" rtlCol="0">
            <a:spAutoFit/>
          </a:bodyPr>
          <a:lstStyle/>
          <a:p>
            <a:pPr algn="ctr"/>
            <a:r>
              <a:rPr lang="en-US" sz="4000" dirty="0">
                <a:solidFill>
                  <a:schemeClr val="bg1"/>
                </a:solidFill>
              </a:rPr>
              <a:t>How do we want to treat </a:t>
            </a:r>
          </a:p>
          <a:p>
            <a:pPr algn="ctr"/>
            <a:r>
              <a:rPr lang="en-US" sz="4000" dirty="0">
                <a:solidFill>
                  <a:schemeClr val="bg1"/>
                </a:solidFill>
              </a:rPr>
              <a:t>the children </a:t>
            </a:r>
          </a:p>
          <a:p>
            <a:pPr algn="ctr"/>
            <a:r>
              <a:rPr lang="en-US" sz="4000" dirty="0">
                <a:solidFill>
                  <a:schemeClr val="bg1"/>
                </a:solidFill>
              </a:rPr>
              <a:t>(now residing in </a:t>
            </a:r>
          </a:p>
          <a:p>
            <a:pPr algn="ctr"/>
            <a:r>
              <a:rPr lang="en-US" sz="4000" dirty="0">
                <a:solidFill>
                  <a:schemeClr val="bg1"/>
                </a:solidFill>
              </a:rPr>
              <a:t>adult bodies) </a:t>
            </a:r>
          </a:p>
          <a:p>
            <a:pPr algn="ctr"/>
            <a:r>
              <a:rPr lang="en-US" sz="4000" dirty="0">
                <a:solidFill>
                  <a:schemeClr val="bg1"/>
                </a:solidFill>
              </a:rPr>
              <a:t>whom</a:t>
            </a:r>
          </a:p>
          <a:p>
            <a:pPr algn="ctr"/>
            <a:r>
              <a:rPr lang="en-US" sz="4000" dirty="0">
                <a:solidFill>
                  <a:schemeClr val="bg1"/>
                </a:solidFill>
              </a:rPr>
              <a:t>our society </a:t>
            </a:r>
          </a:p>
          <a:p>
            <a:pPr algn="ctr"/>
            <a:r>
              <a:rPr lang="en-US" sz="4000" dirty="0">
                <a:solidFill>
                  <a:schemeClr val="bg1"/>
                </a:solidFill>
              </a:rPr>
              <a:t>has failed?</a:t>
            </a:r>
          </a:p>
        </p:txBody>
      </p:sp>
    </p:spTree>
    <p:extLst>
      <p:ext uri="{BB962C8B-B14F-4D97-AF65-F5344CB8AC3E}">
        <p14:creationId xmlns:p14="http://schemas.microsoft.com/office/powerpoint/2010/main" val="3286742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579" y="765810"/>
            <a:ext cx="6830671" cy="5129213"/>
          </a:xfrm>
          <a:prstGeom prst="rect">
            <a:avLst/>
          </a:prstGeom>
        </p:spPr>
      </p:pic>
      <p:sp>
        <p:nvSpPr>
          <p:cNvPr id="3" name="TextBox 2"/>
          <p:cNvSpPr txBox="1"/>
          <p:nvPr/>
        </p:nvSpPr>
        <p:spPr>
          <a:xfrm>
            <a:off x="205740" y="2560975"/>
            <a:ext cx="4508542" cy="1323439"/>
          </a:xfrm>
          <a:prstGeom prst="rect">
            <a:avLst/>
          </a:prstGeom>
          <a:noFill/>
        </p:spPr>
        <p:txBody>
          <a:bodyPr wrap="none" rtlCol="0">
            <a:spAutoFit/>
          </a:bodyPr>
          <a:lstStyle/>
          <a:p>
            <a:r>
              <a:rPr lang="en-US" sz="4000" dirty="0">
                <a:solidFill>
                  <a:schemeClr val="bg1"/>
                </a:solidFill>
              </a:rPr>
              <a:t>Why Should We End </a:t>
            </a:r>
          </a:p>
          <a:p>
            <a:r>
              <a:rPr lang="en-US" sz="4000" dirty="0">
                <a:solidFill>
                  <a:schemeClr val="bg1"/>
                </a:solidFill>
              </a:rPr>
              <a:t>LWOP in Vermont?</a:t>
            </a:r>
          </a:p>
        </p:txBody>
      </p:sp>
    </p:spTree>
    <p:extLst>
      <p:ext uri="{BB962C8B-B14F-4D97-AF65-F5344CB8AC3E}">
        <p14:creationId xmlns:p14="http://schemas.microsoft.com/office/powerpoint/2010/main" val="769759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170" y="872490"/>
            <a:ext cx="8686800" cy="3810000"/>
          </a:xfrm>
          <a:prstGeom prst="rect">
            <a:avLst/>
          </a:prstGeom>
        </p:spPr>
      </p:pic>
      <p:sp>
        <p:nvSpPr>
          <p:cNvPr id="3" name="TextBox 2"/>
          <p:cNvSpPr txBox="1"/>
          <p:nvPr/>
        </p:nvSpPr>
        <p:spPr>
          <a:xfrm>
            <a:off x="1741170" y="5086350"/>
            <a:ext cx="8858835" cy="1077218"/>
          </a:xfrm>
          <a:prstGeom prst="rect">
            <a:avLst/>
          </a:prstGeom>
          <a:noFill/>
        </p:spPr>
        <p:txBody>
          <a:bodyPr wrap="none" rtlCol="0">
            <a:spAutoFit/>
          </a:bodyPr>
          <a:lstStyle/>
          <a:p>
            <a:pPr algn="ctr"/>
            <a:r>
              <a:rPr lang="en-US" sz="3200" dirty="0">
                <a:solidFill>
                  <a:schemeClr val="bg1"/>
                </a:solidFill>
              </a:rPr>
              <a:t>Restorative justice is the law of the land in Vermont.</a:t>
            </a:r>
          </a:p>
          <a:p>
            <a:pPr algn="ctr"/>
            <a:r>
              <a:rPr lang="en-US" sz="3200" dirty="0">
                <a:solidFill>
                  <a:schemeClr val="bg1"/>
                </a:solidFill>
              </a:rPr>
              <a:t>LWOP sentences do not conform to the law.</a:t>
            </a:r>
          </a:p>
        </p:txBody>
      </p:sp>
    </p:spTree>
    <p:extLst>
      <p:ext uri="{BB962C8B-B14F-4D97-AF65-F5344CB8AC3E}">
        <p14:creationId xmlns:p14="http://schemas.microsoft.com/office/powerpoint/2010/main" val="3894588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991565" y="742950"/>
            <a:ext cx="8335616" cy="1323439"/>
          </a:xfrm>
          <a:prstGeom prst="rect">
            <a:avLst/>
          </a:prstGeom>
          <a:noFill/>
        </p:spPr>
        <p:txBody>
          <a:bodyPr wrap="none" rtlCol="0">
            <a:spAutoFit/>
          </a:bodyPr>
          <a:lstStyle/>
          <a:p>
            <a:pPr algn="ctr"/>
            <a:r>
              <a:rPr lang="en-US" sz="4000" dirty="0">
                <a:solidFill>
                  <a:schemeClr val="bg1"/>
                </a:solidFill>
              </a:rPr>
              <a:t>Why Should Vermont Be The First State</a:t>
            </a:r>
          </a:p>
          <a:p>
            <a:pPr algn="ctr"/>
            <a:r>
              <a:rPr lang="en-US" sz="4000" dirty="0">
                <a:solidFill>
                  <a:schemeClr val="bg1"/>
                </a:solidFill>
              </a:rPr>
              <a:t>To Affirmatively End LWOP for Adults?</a:t>
            </a:r>
          </a:p>
        </p:txBody>
      </p:sp>
      <p:sp>
        <p:nvSpPr>
          <p:cNvPr id="4" name="TextBox 3"/>
          <p:cNvSpPr txBox="1"/>
          <p:nvPr/>
        </p:nvSpPr>
        <p:spPr>
          <a:xfrm>
            <a:off x="525780" y="2571750"/>
            <a:ext cx="11226856" cy="3108543"/>
          </a:xfrm>
          <a:prstGeom prst="rect">
            <a:avLst/>
          </a:prstGeom>
          <a:noFill/>
        </p:spPr>
        <p:txBody>
          <a:bodyPr wrap="none" rtlCol="0">
            <a:spAutoFit/>
          </a:bodyPr>
          <a:lstStyle/>
          <a:p>
            <a:r>
              <a:rPr lang="en-US" sz="2800" dirty="0">
                <a:solidFill>
                  <a:schemeClr val="bg1"/>
                </a:solidFill>
              </a:rPr>
              <a:t>* In 2015, LWOP for juveniles was removed from its Criminal Code.</a:t>
            </a:r>
          </a:p>
          <a:p>
            <a:r>
              <a:rPr lang="en-US" sz="2800" dirty="0">
                <a:solidFill>
                  <a:schemeClr val="bg1"/>
                </a:solidFill>
              </a:rPr>
              <a:t> </a:t>
            </a:r>
          </a:p>
          <a:p>
            <a:r>
              <a:rPr lang="en-US" sz="2800" dirty="0">
                <a:solidFill>
                  <a:schemeClr val="bg1"/>
                </a:solidFill>
              </a:rPr>
              <a:t>* Vermont already has progressive criminal justice policies, such as the right</a:t>
            </a:r>
          </a:p>
          <a:p>
            <a:r>
              <a:rPr lang="en-US" sz="2800" dirty="0">
                <a:solidFill>
                  <a:schemeClr val="bg1"/>
                </a:solidFill>
              </a:rPr>
              <a:t> to vote for people with felony convictions as well as those inside prison, </a:t>
            </a:r>
          </a:p>
          <a:p>
            <a:r>
              <a:rPr lang="en-US" sz="2800" dirty="0">
                <a:solidFill>
                  <a:schemeClr val="bg1"/>
                </a:solidFill>
              </a:rPr>
              <a:t> the lack of felony murder laws, and strong compassionate release policies.</a:t>
            </a:r>
          </a:p>
          <a:p>
            <a:endParaRPr lang="en-US" sz="2800" dirty="0">
              <a:solidFill>
                <a:schemeClr val="bg1"/>
              </a:solidFill>
            </a:endParaRPr>
          </a:p>
          <a:p>
            <a:r>
              <a:rPr lang="en-US" sz="2800" dirty="0">
                <a:solidFill>
                  <a:schemeClr val="bg1"/>
                </a:solidFill>
              </a:rPr>
              <a:t>* There are only 15 people serving LWOP in Vermont.</a:t>
            </a:r>
          </a:p>
        </p:txBody>
      </p:sp>
    </p:spTree>
    <p:extLst>
      <p:ext uri="{BB962C8B-B14F-4D97-AF65-F5344CB8AC3E}">
        <p14:creationId xmlns:p14="http://schemas.microsoft.com/office/powerpoint/2010/main" val="200292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40" y="765810"/>
            <a:ext cx="6838950" cy="5129213"/>
          </a:xfrm>
          <a:prstGeom prst="rect">
            <a:avLst/>
          </a:prstGeom>
        </p:spPr>
      </p:pic>
      <p:sp>
        <p:nvSpPr>
          <p:cNvPr id="3" name="TextBox 2"/>
          <p:cNvSpPr txBox="1"/>
          <p:nvPr/>
        </p:nvSpPr>
        <p:spPr>
          <a:xfrm>
            <a:off x="141402" y="652165"/>
            <a:ext cx="4335096" cy="1323439"/>
          </a:xfrm>
          <a:prstGeom prst="rect">
            <a:avLst/>
          </a:prstGeom>
          <a:noFill/>
        </p:spPr>
        <p:txBody>
          <a:bodyPr wrap="none" rtlCol="0">
            <a:spAutoFit/>
          </a:bodyPr>
          <a:lstStyle/>
          <a:p>
            <a:pPr algn="ctr"/>
            <a:r>
              <a:rPr lang="en-US" sz="4000" dirty="0">
                <a:solidFill>
                  <a:schemeClr val="bg1"/>
                </a:solidFill>
              </a:rPr>
              <a:t>Vermont Legislation</a:t>
            </a:r>
          </a:p>
          <a:p>
            <a:pPr algn="ctr"/>
            <a:r>
              <a:rPr lang="en-US" sz="4000" dirty="0">
                <a:solidFill>
                  <a:schemeClr val="bg1"/>
                </a:solidFill>
              </a:rPr>
              <a:t>To End LWOP</a:t>
            </a:r>
          </a:p>
        </p:txBody>
      </p:sp>
      <p:sp>
        <p:nvSpPr>
          <p:cNvPr id="4" name="TextBox 3"/>
          <p:cNvSpPr txBox="1"/>
          <p:nvPr/>
        </p:nvSpPr>
        <p:spPr>
          <a:xfrm>
            <a:off x="508489" y="2571750"/>
            <a:ext cx="3546355" cy="3046988"/>
          </a:xfrm>
          <a:prstGeom prst="rect">
            <a:avLst/>
          </a:prstGeom>
          <a:noFill/>
        </p:spPr>
        <p:txBody>
          <a:bodyPr wrap="none" rtlCol="0">
            <a:spAutoFit/>
          </a:bodyPr>
          <a:lstStyle/>
          <a:p>
            <a:r>
              <a:rPr lang="en-US" sz="2400" dirty="0">
                <a:solidFill>
                  <a:schemeClr val="bg1"/>
                </a:solidFill>
              </a:rPr>
              <a:t>H.382 introduced in 2019</a:t>
            </a:r>
          </a:p>
          <a:p>
            <a:r>
              <a:rPr lang="en-US" sz="2400" dirty="0">
                <a:solidFill>
                  <a:schemeClr val="bg1"/>
                </a:solidFill>
              </a:rPr>
              <a:t>by Rep. Brian </a:t>
            </a:r>
            <a:r>
              <a:rPr lang="en-US" sz="2400" dirty="0" err="1">
                <a:solidFill>
                  <a:schemeClr val="bg1"/>
                </a:solidFill>
              </a:rPr>
              <a:t>Cina</a:t>
            </a:r>
            <a:r>
              <a:rPr lang="en-US" sz="2400" dirty="0">
                <a:solidFill>
                  <a:schemeClr val="bg1"/>
                </a:solidFill>
              </a:rPr>
              <a:t> and </a:t>
            </a:r>
          </a:p>
          <a:p>
            <a:r>
              <a:rPr lang="en-US" sz="2400" dirty="0">
                <a:solidFill>
                  <a:schemeClr val="bg1"/>
                </a:solidFill>
              </a:rPr>
              <a:t>co-sponsored by Rep. </a:t>
            </a:r>
          </a:p>
          <a:p>
            <a:r>
              <a:rPr lang="en-US" sz="2400" dirty="0">
                <a:solidFill>
                  <a:schemeClr val="bg1"/>
                </a:solidFill>
              </a:rPr>
              <a:t>Barbara </a:t>
            </a:r>
            <a:r>
              <a:rPr lang="en-US" sz="2400" dirty="0" err="1">
                <a:solidFill>
                  <a:schemeClr val="bg1"/>
                </a:solidFill>
              </a:rPr>
              <a:t>Rachelson</a:t>
            </a:r>
            <a:endParaRPr lang="en-US" sz="2400" dirty="0">
              <a:solidFill>
                <a:schemeClr val="bg1"/>
              </a:solidFill>
            </a:endParaRPr>
          </a:p>
          <a:p>
            <a:endParaRPr lang="en-US" sz="2400" dirty="0">
              <a:solidFill>
                <a:schemeClr val="bg1"/>
              </a:solidFill>
            </a:endParaRPr>
          </a:p>
          <a:p>
            <a:r>
              <a:rPr lang="en-US" sz="2400" dirty="0">
                <a:solidFill>
                  <a:schemeClr val="bg1"/>
                </a:solidFill>
              </a:rPr>
              <a:t>Companion bill to be </a:t>
            </a:r>
          </a:p>
          <a:p>
            <a:r>
              <a:rPr lang="en-US" sz="2400" dirty="0">
                <a:solidFill>
                  <a:schemeClr val="bg1"/>
                </a:solidFill>
              </a:rPr>
              <a:t>introduced in January</a:t>
            </a:r>
          </a:p>
          <a:p>
            <a:r>
              <a:rPr lang="en-US" sz="2400" dirty="0">
                <a:solidFill>
                  <a:schemeClr val="bg1"/>
                </a:solidFill>
              </a:rPr>
              <a:t>2020 by Senator Dick Sears</a:t>
            </a:r>
          </a:p>
        </p:txBody>
      </p:sp>
    </p:spTree>
    <p:extLst>
      <p:ext uri="{BB962C8B-B14F-4D97-AF65-F5344CB8AC3E}">
        <p14:creationId xmlns:p14="http://schemas.microsoft.com/office/powerpoint/2010/main" val="2092554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1366421"/>
            <a:ext cx="4846320" cy="48629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160" y="1240418"/>
            <a:ext cx="5173980" cy="5173980"/>
          </a:xfrm>
          <a:prstGeom prst="rect">
            <a:avLst/>
          </a:prstGeom>
        </p:spPr>
      </p:pic>
      <p:sp>
        <p:nvSpPr>
          <p:cNvPr id="4" name="TextBox 3"/>
          <p:cNvSpPr txBox="1"/>
          <p:nvPr/>
        </p:nvSpPr>
        <p:spPr>
          <a:xfrm>
            <a:off x="4206240" y="297180"/>
            <a:ext cx="3708451" cy="830997"/>
          </a:xfrm>
          <a:prstGeom prst="rect">
            <a:avLst/>
          </a:prstGeom>
          <a:noFill/>
        </p:spPr>
        <p:txBody>
          <a:bodyPr wrap="none" rtlCol="0">
            <a:spAutoFit/>
          </a:bodyPr>
          <a:lstStyle/>
          <a:p>
            <a:r>
              <a:rPr lang="en-US" sz="4800" dirty="0">
                <a:solidFill>
                  <a:schemeClr val="bg1"/>
                </a:solidFill>
              </a:rPr>
              <a:t>Call to Action!</a:t>
            </a:r>
          </a:p>
        </p:txBody>
      </p:sp>
    </p:spTree>
    <p:extLst>
      <p:ext uri="{BB962C8B-B14F-4D97-AF65-F5344CB8AC3E}">
        <p14:creationId xmlns:p14="http://schemas.microsoft.com/office/powerpoint/2010/main" val="1236802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984066" y="905479"/>
            <a:ext cx="184731" cy="1323439"/>
          </a:xfrm>
          <a:prstGeom prst="rect">
            <a:avLst/>
          </a:prstGeom>
          <a:noFill/>
        </p:spPr>
        <p:txBody>
          <a:bodyPr wrap="none" rtlCol="0">
            <a:spAutoFit/>
          </a:bodyPr>
          <a:lstStyle/>
          <a:p>
            <a:endParaRPr lang="en-US" sz="4000" dirty="0">
              <a:solidFill>
                <a:schemeClr val="bg1"/>
              </a:solidFill>
            </a:endParaRPr>
          </a:p>
          <a:p>
            <a:endParaRPr lang="en-US" sz="4000" dirty="0">
              <a:solidFill>
                <a:schemeClr val="bg1"/>
              </a:solidFill>
            </a:endParaRPr>
          </a:p>
        </p:txBody>
      </p:sp>
      <p:sp>
        <p:nvSpPr>
          <p:cNvPr id="6" name="Title 5"/>
          <p:cNvSpPr>
            <a:spLocks noGrp="1"/>
          </p:cNvSpPr>
          <p:nvPr>
            <p:ph type="title"/>
          </p:nvPr>
        </p:nvSpPr>
        <p:spPr/>
        <p:txBody>
          <a:bodyPr/>
          <a:lstStyle/>
          <a:p>
            <a:pPr algn="ctr"/>
            <a:r>
              <a:rPr lang="en-US" dirty="0">
                <a:solidFill>
                  <a:schemeClr val="bg1"/>
                </a:solidFill>
                <a:latin typeface="+mn-lt"/>
              </a:rPr>
              <a:t>How You Can Help:</a:t>
            </a:r>
          </a:p>
        </p:txBody>
      </p:sp>
      <p:sp>
        <p:nvSpPr>
          <p:cNvPr id="5" name="Content Placeholder 4"/>
          <p:cNvSpPr>
            <a:spLocks noGrp="1"/>
          </p:cNvSpPr>
          <p:nvPr>
            <p:ph idx="1"/>
          </p:nvPr>
        </p:nvSpPr>
        <p:spPr>
          <a:xfrm>
            <a:off x="838200" y="1413030"/>
            <a:ext cx="10515600" cy="5188492"/>
          </a:xfrm>
        </p:spPr>
        <p:txBody>
          <a:bodyPr>
            <a:noAutofit/>
          </a:bodyPr>
          <a:lstStyle/>
          <a:p>
            <a:r>
              <a:rPr lang="en-US" sz="3200" dirty="0">
                <a:solidFill>
                  <a:schemeClr val="bg1"/>
                </a:solidFill>
              </a:rPr>
              <a:t>Sign the Change.org petition:  </a:t>
            </a:r>
            <a:r>
              <a:rPr lang="en-US" sz="3200" dirty="0">
                <a:solidFill>
                  <a:srgbClr val="FFFF00"/>
                </a:solidFill>
                <a:hlinkClick r:id="rId3"/>
              </a:rPr>
              <a:t>https://www.change.org/p/vermont-state-legislature-abolish-life-without-parole</a:t>
            </a:r>
            <a:endParaRPr lang="en-US" sz="3200" dirty="0">
              <a:solidFill>
                <a:srgbClr val="FFFF00"/>
              </a:solidFill>
            </a:endParaRPr>
          </a:p>
          <a:p>
            <a:r>
              <a:rPr lang="en-US" sz="3200" dirty="0">
                <a:solidFill>
                  <a:schemeClr val="bg1"/>
                </a:solidFill>
              </a:rPr>
              <a:t>Send us your contact info (including town of residence) and let us know how you are connected to the issue (</a:t>
            </a:r>
            <a:r>
              <a:rPr lang="en-US" sz="3200" dirty="0" err="1">
                <a:solidFill>
                  <a:schemeClr val="bg1"/>
                </a:solidFill>
              </a:rPr>
              <a:t>e.g</a:t>
            </a:r>
            <a:r>
              <a:rPr lang="en-US" sz="3200" dirty="0">
                <a:solidFill>
                  <a:schemeClr val="bg1"/>
                </a:solidFill>
              </a:rPr>
              <a:t>, family member of person in prison). Tell us what you’d like to do to help (for example, write op-eds/letters to the editor, participate in media interviews, call/write to/speak with your elected officials, provide public testimony, or other ideas).</a:t>
            </a:r>
          </a:p>
          <a:p>
            <a:r>
              <a:rPr lang="en-US" sz="3200" dirty="0">
                <a:solidFill>
                  <a:schemeClr val="bg1"/>
                </a:solidFill>
              </a:rPr>
              <a:t>Sign on to our letter as an individual or organization (coming soon).</a:t>
            </a:r>
            <a:endParaRPr lang="en-US" sz="3200" dirty="0">
              <a:solidFill>
                <a:srgbClr val="FFFF00"/>
              </a:solidFill>
            </a:endParaRPr>
          </a:p>
          <a:p>
            <a:pPr marL="0" indent="0">
              <a:buNone/>
            </a:pPr>
            <a:endParaRPr lang="en-US" sz="3200"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526618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chemeClr val="bg1"/>
                </a:solidFill>
              </a:rPr>
              <a:t>Contact Us!</a:t>
            </a:r>
          </a:p>
        </p:txBody>
      </p:sp>
      <p:sp>
        <p:nvSpPr>
          <p:cNvPr id="4" name="Content Placeholder 3"/>
          <p:cNvSpPr>
            <a:spLocks noGrp="1"/>
          </p:cNvSpPr>
          <p:nvPr>
            <p:ph idx="1"/>
          </p:nvPr>
        </p:nvSpPr>
        <p:spPr>
          <a:xfrm>
            <a:off x="838200" y="1597446"/>
            <a:ext cx="10515600" cy="4579517"/>
          </a:xfrm>
        </p:spPr>
        <p:txBody>
          <a:bodyPr>
            <a:normAutofit fontScale="85000" lnSpcReduction="20000"/>
          </a:bodyPr>
          <a:lstStyle/>
          <a:p>
            <a:pPr marL="0" indent="0" algn="ctr">
              <a:buNone/>
            </a:pPr>
            <a:r>
              <a:rPr lang="en-US" dirty="0">
                <a:solidFill>
                  <a:schemeClr val="bg1"/>
                </a:solidFill>
              </a:rPr>
              <a:t>Tom Dalton, VCJR Executive Director</a:t>
            </a:r>
          </a:p>
          <a:p>
            <a:pPr marL="0" indent="0" algn="ctr">
              <a:buNone/>
            </a:pPr>
            <a:r>
              <a:rPr lang="en-US" dirty="0">
                <a:solidFill>
                  <a:schemeClr val="bg1"/>
                </a:solidFill>
                <a:hlinkClick r:id="rId3"/>
              </a:rPr>
              <a:t>Tom@vcjr.org</a:t>
            </a:r>
            <a:endParaRPr lang="en-US" dirty="0">
              <a:solidFill>
                <a:schemeClr val="bg1"/>
              </a:solidFill>
            </a:endParaRPr>
          </a:p>
          <a:p>
            <a:pPr marL="0" indent="0" algn="ctr">
              <a:buNone/>
            </a:pPr>
            <a:endParaRPr lang="en-US" dirty="0">
              <a:solidFill>
                <a:schemeClr val="bg1"/>
              </a:solidFill>
            </a:endParaRPr>
          </a:p>
          <a:p>
            <a:pPr marL="0" indent="0" algn="ctr">
              <a:buNone/>
            </a:pPr>
            <a:r>
              <a:rPr lang="en-US" dirty="0">
                <a:solidFill>
                  <a:schemeClr val="bg1"/>
                </a:solidFill>
              </a:rPr>
              <a:t>Skyler Nash, VCJR Intern and Community/Human Rights Activist</a:t>
            </a:r>
          </a:p>
          <a:p>
            <a:pPr marL="0" indent="0" algn="ctr">
              <a:buNone/>
            </a:pPr>
            <a:r>
              <a:rPr lang="en-US" dirty="0">
                <a:solidFill>
                  <a:schemeClr val="bg1"/>
                </a:solidFill>
                <a:hlinkClick r:id="rId4"/>
              </a:rPr>
              <a:t>Nash.Skyler@outlook.com</a:t>
            </a:r>
            <a:endParaRPr lang="en-US" dirty="0">
              <a:solidFill>
                <a:schemeClr val="bg1"/>
              </a:solidFill>
            </a:endParaRPr>
          </a:p>
          <a:p>
            <a:pPr marL="0" indent="0" algn="ctr">
              <a:buNone/>
            </a:pPr>
            <a:endParaRPr lang="en-US" dirty="0">
              <a:solidFill>
                <a:schemeClr val="bg1"/>
              </a:solidFill>
            </a:endParaRPr>
          </a:p>
          <a:p>
            <a:pPr marL="0" indent="0" algn="ctr">
              <a:buNone/>
            </a:pPr>
            <a:r>
              <a:rPr lang="en-US" dirty="0">
                <a:solidFill>
                  <a:schemeClr val="bg1"/>
                </a:solidFill>
              </a:rPr>
              <a:t>Susan Lawrence, M.D., Esq.</a:t>
            </a:r>
          </a:p>
          <a:p>
            <a:pPr marL="0" indent="0" algn="ctr">
              <a:buNone/>
            </a:pPr>
            <a:r>
              <a:rPr lang="en-US" dirty="0">
                <a:solidFill>
                  <a:schemeClr val="bg1"/>
                </a:solidFill>
              </a:rPr>
              <a:t>Founder/CEO, The Center for LWOP Studies</a:t>
            </a:r>
          </a:p>
          <a:p>
            <a:pPr marL="0" indent="0" algn="ctr">
              <a:buNone/>
            </a:pPr>
            <a:r>
              <a:rPr lang="en-US" dirty="0">
                <a:solidFill>
                  <a:schemeClr val="bg1"/>
                </a:solidFill>
                <a:hlinkClick r:id="rId5"/>
              </a:rPr>
              <a:t>Susan.Lawrence@lwopstudies.org</a:t>
            </a:r>
            <a:r>
              <a:rPr lang="en-US" dirty="0">
                <a:solidFill>
                  <a:schemeClr val="bg1"/>
                </a:solidFill>
              </a:rPr>
              <a:t> </a:t>
            </a:r>
          </a:p>
          <a:p>
            <a:pPr marL="0" indent="0" algn="ctr">
              <a:buNone/>
            </a:pPr>
            <a:r>
              <a:rPr lang="en-US" dirty="0">
                <a:solidFill>
                  <a:schemeClr val="bg1"/>
                </a:solidFill>
                <a:hlinkClick r:id="rId6"/>
              </a:rPr>
              <a:t>www.lwopstudies.org</a:t>
            </a:r>
            <a:endParaRPr lang="en-US" dirty="0">
              <a:solidFill>
                <a:schemeClr val="bg1"/>
              </a:solidFill>
            </a:endParaRPr>
          </a:p>
          <a:p>
            <a:pPr marL="0" indent="0" algn="ctr">
              <a:buNone/>
            </a:pPr>
            <a:r>
              <a:rPr lang="en-US" dirty="0">
                <a:solidFill>
                  <a:srgbClr val="0070C0"/>
                </a:solidFill>
              </a:rPr>
              <a:t>Facebook page: @lwopstudies.org </a:t>
            </a:r>
          </a:p>
          <a:p>
            <a:pPr marL="0" indent="0" algn="ctr">
              <a:buNone/>
            </a:pPr>
            <a:endParaRPr lang="en-US" dirty="0">
              <a:solidFill>
                <a:srgbClr val="0070C0"/>
              </a:solidFill>
            </a:endParaRPr>
          </a:p>
          <a:p>
            <a:pPr marL="0" indent="0" algn="ctr">
              <a:buNone/>
            </a:pPr>
            <a:endParaRPr lang="en-US" dirty="0">
              <a:solidFill>
                <a:schemeClr val="bg1"/>
              </a:solidFill>
            </a:endParaRPr>
          </a:p>
        </p:txBody>
      </p:sp>
    </p:spTree>
    <p:extLst>
      <p:ext uri="{BB962C8B-B14F-4D97-AF65-F5344CB8AC3E}">
        <p14:creationId xmlns:p14="http://schemas.microsoft.com/office/powerpoint/2010/main" val="1264817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182880" y="6488668"/>
            <a:ext cx="3714750" cy="276999"/>
          </a:xfrm>
          <a:prstGeom prst="rect">
            <a:avLst/>
          </a:prstGeom>
          <a:noFill/>
        </p:spPr>
        <p:txBody>
          <a:bodyPr wrap="square" rtlCol="0">
            <a:spAutoFit/>
          </a:bodyPr>
          <a:lstStyle/>
          <a:p>
            <a:r>
              <a:rPr lang="en-US" sz="1200" dirty="0"/>
              <a:t>©  2019  Susan E. Lawrence</a:t>
            </a:r>
          </a:p>
        </p:txBody>
      </p:sp>
      <p:sp>
        <p:nvSpPr>
          <p:cNvPr id="2" name="TextBox 1"/>
          <p:cNvSpPr txBox="1"/>
          <p:nvPr/>
        </p:nvSpPr>
        <p:spPr>
          <a:xfrm>
            <a:off x="79616" y="88135"/>
            <a:ext cx="5190011" cy="19389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none" rtlCol="0">
            <a:spAutoFit/>
          </a:bodyPr>
          <a:lstStyle/>
          <a:p>
            <a:pPr algn="ctr"/>
            <a:r>
              <a:rPr lang="en-US" sz="2400" dirty="0"/>
              <a:t>Thank you for your attendance today </a:t>
            </a:r>
          </a:p>
          <a:p>
            <a:pPr algn="ctr"/>
            <a:r>
              <a:rPr lang="en-US" sz="2400" dirty="0"/>
              <a:t>and for your support!  We look forward</a:t>
            </a:r>
          </a:p>
          <a:p>
            <a:pPr algn="ctr"/>
            <a:r>
              <a:rPr lang="en-US" sz="2400" dirty="0"/>
              <a:t>to partnering with you to create</a:t>
            </a:r>
          </a:p>
          <a:p>
            <a:pPr algn="ctr"/>
            <a:r>
              <a:rPr lang="en-US" sz="2400" dirty="0"/>
              <a:t>transformational change in the Vermont</a:t>
            </a:r>
          </a:p>
          <a:p>
            <a:pPr algn="ctr"/>
            <a:r>
              <a:rPr lang="en-US" sz="2400" dirty="0"/>
              <a:t>criminal justice system.</a:t>
            </a:r>
          </a:p>
        </p:txBody>
      </p:sp>
    </p:spTree>
    <p:extLst>
      <p:ext uri="{BB962C8B-B14F-4D97-AF65-F5344CB8AC3E}">
        <p14:creationId xmlns:p14="http://schemas.microsoft.com/office/powerpoint/2010/main" val="107871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54" y="540327"/>
            <a:ext cx="4523432" cy="5798127"/>
          </a:xfrm>
          <a:prstGeom prst="rect">
            <a:avLst/>
          </a:prstGeom>
        </p:spPr>
      </p:pic>
      <p:sp>
        <p:nvSpPr>
          <p:cNvPr id="3" name="TextBox 2"/>
          <p:cNvSpPr txBox="1"/>
          <p:nvPr/>
        </p:nvSpPr>
        <p:spPr>
          <a:xfrm>
            <a:off x="4882675" y="1531620"/>
            <a:ext cx="7201952" cy="3539430"/>
          </a:xfrm>
          <a:prstGeom prst="rect">
            <a:avLst/>
          </a:prstGeom>
          <a:noFill/>
        </p:spPr>
        <p:txBody>
          <a:bodyPr wrap="square" rtlCol="0">
            <a:spAutoFit/>
          </a:bodyPr>
          <a:lstStyle/>
          <a:p>
            <a:pPr algn="ctr"/>
            <a:r>
              <a:rPr lang="en-US" sz="2800" dirty="0">
                <a:solidFill>
                  <a:schemeClr val="bg1"/>
                </a:solidFill>
              </a:rPr>
              <a:t>Wells appealed his LWOP sentence, arguing</a:t>
            </a:r>
          </a:p>
          <a:p>
            <a:pPr algn="ctr"/>
            <a:r>
              <a:rPr lang="en-US" sz="2800" dirty="0">
                <a:solidFill>
                  <a:schemeClr val="bg1"/>
                </a:solidFill>
              </a:rPr>
              <a:t>that the president did not have the authority </a:t>
            </a:r>
          </a:p>
          <a:p>
            <a:pPr algn="ctr"/>
            <a:r>
              <a:rPr lang="en-US" sz="2800" dirty="0">
                <a:solidFill>
                  <a:schemeClr val="bg1"/>
                </a:solidFill>
              </a:rPr>
              <a:t>to impose a new condition when granting </a:t>
            </a:r>
          </a:p>
          <a:p>
            <a:pPr algn="ctr"/>
            <a:r>
              <a:rPr lang="en-US" sz="2800" dirty="0">
                <a:solidFill>
                  <a:schemeClr val="bg1"/>
                </a:solidFill>
              </a:rPr>
              <a:t>a reprieve from  execution. </a:t>
            </a:r>
          </a:p>
          <a:p>
            <a:pPr algn="ctr"/>
            <a:endParaRPr lang="en-US" sz="2800" dirty="0">
              <a:solidFill>
                <a:schemeClr val="bg1"/>
              </a:solidFill>
            </a:endParaRPr>
          </a:p>
          <a:p>
            <a:pPr algn="ctr"/>
            <a:r>
              <a:rPr lang="en-US" sz="2800" dirty="0">
                <a:solidFill>
                  <a:schemeClr val="bg1"/>
                </a:solidFill>
              </a:rPr>
              <a:t>In </a:t>
            </a:r>
            <a:r>
              <a:rPr lang="en-US" sz="2800" u="sng" dirty="0">
                <a:solidFill>
                  <a:schemeClr val="bg1"/>
                </a:solidFill>
              </a:rPr>
              <a:t>Ex Parte Wells</a:t>
            </a:r>
            <a:r>
              <a:rPr lang="en-US" sz="2800" dirty="0">
                <a:solidFill>
                  <a:schemeClr val="bg1"/>
                </a:solidFill>
              </a:rPr>
              <a:t>, the U.S.</a:t>
            </a:r>
          </a:p>
          <a:p>
            <a:pPr algn="ctr"/>
            <a:r>
              <a:rPr lang="en-US" sz="2800" dirty="0">
                <a:solidFill>
                  <a:schemeClr val="bg1"/>
                </a:solidFill>
              </a:rPr>
              <a:t>Supreme Court disagreed, endorsing LWOP</a:t>
            </a:r>
          </a:p>
          <a:p>
            <a:pPr algn="ctr"/>
            <a:r>
              <a:rPr lang="en-US" sz="2800" dirty="0">
                <a:solidFill>
                  <a:schemeClr val="bg1"/>
                </a:solidFill>
              </a:rPr>
              <a:t>for the first time.</a:t>
            </a:r>
          </a:p>
        </p:txBody>
      </p:sp>
    </p:spTree>
    <p:extLst>
      <p:ext uri="{BB962C8B-B14F-4D97-AF65-F5344CB8AC3E}">
        <p14:creationId xmlns:p14="http://schemas.microsoft.com/office/powerpoint/2010/main" val="35576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348740"/>
            <a:ext cx="4892040" cy="3760470"/>
          </a:xfrm>
          <a:prstGeom prst="rect">
            <a:avLst/>
          </a:prstGeom>
        </p:spPr>
      </p:pic>
      <p:sp>
        <p:nvSpPr>
          <p:cNvPr id="3" name="TextBox 2"/>
          <p:cNvSpPr txBox="1"/>
          <p:nvPr/>
        </p:nvSpPr>
        <p:spPr>
          <a:xfrm>
            <a:off x="1177290" y="733246"/>
            <a:ext cx="3771868" cy="6124754"/>
          </a:xfrm>
          <a:prstGeom prst="rect">
            <a:avLst/>
          </a:prstGeom>
          <a:noFill/>
        </p:spPr>
        <p:txBody>
          <a:bodyPr wrap="square" rtlCol="0">
            <a:spAutoFit/>
          </a:bodyPr>
          <a:lstStyle/>
          <a:p>
            <a:r>
              <a:rPr lang="en-US" sz="2800" dirty="0">
                <a:solidFill>
                  <a:schemeClr val="bg1"/>
                </a:solidFill>
              </a:rPr>
              <a:t>“An act has been done, entirely inconsistent with reprieve, as that only suspends the punishment for a fixed period…It is a perversion of the facts to say that Wells has been </a:t>
            </a:r>
          </a:p>
          <a:p>
            <a:r>
              <a:rPr lang="en-US" sz="2800" dirty="0">
                <a:solidFill>
                  <a:schemeClr val="bg1"/>
                </a:solidFill>
              </a:rPr>
              <a:t>reprieved by the President.”</a:t>
            </a:r>
          </a:p>
          <a:p>
            <a:endParaRPr lang="en-US" sz="2800" dirty="0">
              <a:solidFill>
                <a:schemeClr val="bg1"/>
              </a:solidFill>
            </a:endParaRPr>
          </a:p>
          <a:p>
            <a:r>
              <a:rPr lang="en-US" sz="2800" dirty="0">
                <a:solidFill>
                  <a:schemeClr val="bg1"/>
                </a:solidFill>
              </a:rPr>
              <a:t>--Justice McLean in </a:t>
            </a:r>
            <a:r>
              <a:rPr lang="en-US" sz="2800" u="sng" dirty="0">
                <a:solidFill>
                  <a:schemeClr val="bg1"/>
                </a:solidFill>
              </a:rPr>
              <a:t>Ex Parte Wells</a:t>
            </a:r>
          </a:p>
          <a:p>
            <a:r>
              <a:rPr lang="en-US" sz="2800" dirty="0">
                <a:solidFill>
                  <a:schemeClr val="bg1"/>
                </a:solidFill>
              </a:rPr>
              <a:t> </a:t>
            </a:r>
          </a:p>
        </p:txBody>
      </p:sp>
    </p:spTree>
    <p:extLst>
      <p:ext uri="{BB962C8B-B14F-4D97-AF65-F5344CB8AC3E}">
        <p14:creationId xmlns:p14="http://schemas.microsoft.com/office/powerpoint/2010/main" val="253578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173170" y="1120140"/>
            <a:ext cx="9751644" cy="4524315"/>
          </a:xfrm>
          <a:prstGeom prst="rect">
            <a:avLst/>
          </a:prstGeom>
          <a:noFill/>
        </p:spPr>
        <p:txBody>
          <a:bodyPr wrap="none" rtlCol="0">
            <a:spAutoFit/>
          </a:bodyPr>
          <a:lstStyle/>
          <a:p>
            <a:pPr algn="ctr"/>
            <a:r>
              <a:rPr lang="en-US" sz="4800" dirty="0">
                <a:solidFill>
                  <a:schemeClr val="bg1"/>
                </a:solidFill>
              </a:rPr>
              <a:t>After </a:t>
            </a:r>
            <a:r>
              <a:rPr lang="en-US" sz="4800" u="sng" dirty="0">
                <a:solidFill>
                  <a:schemeClr val="bg1"/>
                </a:solidFill>
              </a:rPr>
              <a:t>Wells</a:t>
            </a:r>
            <a:r>
              <a:rPr lang="en-US" sz="4800" dirty="0">
                <a:solidFill>
                  <a:schemeClr val="bg1"/>
                </a:solidFill>
              </a:rPr>
              <a:t>, LWOP remained a</a:t>
            </a:r>
          </a:p>
          <a:p>
            <a:pPr algn="ctr"/>
            <a:r>
              <a:rPr lang="en-US" sz="4800" dirty="0">
                <a:solidFill>
                  <a:schemeClr val="bg1"/>
                </a:solidFill>
              </a:rPr>
              <a:t>rarity for over a hundred years.</a:t>
            </a:r>
          </a:p>
          <a:p>
            <a:pPr algn="ctr"/>
            <a:r>
              <a:rPr lang="en-US" sz="4800" dirty="0">
                <a:solidFill>
                  <a:schemeClr val="bg1"/>
                </a:solidFill>
              </a:rPr>
              <a:t>Then, in 1972, the U.S. Supreme Court</a:t>
            </a:r>
          </a:p>
          <a:p>
            <a:pPr algn="ctr"/>
            <a:r>
              <a:rPr lang="en-US" sz="4800" dirty="0">
                <a:solidFill>
                  <a:schemeClr val="bg1"/>
                </a:solidFill>
              </a:rPr>
              <a:t>ended the traditional death penalty</a:t>
            </a:r>
          </a:p>
          <a:p>
            <a:pPr algn="ctr"/>
            <a:r>
              <a:rPr lang="en-US" sz="4800" dirty="0">
                <a:solidFill>
                  <a:schemeClr val="bg1"/>
                </a:solidFill>
              </a:rPr>
              <a:t>in </a:t>
            </a:r>
            <a:r>
              <a:rPr lang="en-US" sz="4800" u="sng" dirty="0">
                <a:solidFill>
                  <a:schemeClr val="bg1"/>
                </a:solidFill>
              </a:rPr>
              <a:t>Furman v. Georgia</a:t>
            </a:r>
            <a:r>
              <a:rPr lang="en-US" sz="4800" dirty="0">
                <a:solidFill>
                  <a:schemeClr val="bg1"/>
                </a:solidFill>
              </a:rPr>
              <a:t>, bringing about</a:t>
            </a:r>
          </a:p>
          <a:p>
            <a:pPr algn="ctr"/>
            <a:r>
              <a:rPr lang="en-US" sz="4800" dirty="0">
                <a:solidFill>
                  <a:schemeClr val="bg1"/>
                </a:solidFill>
              </a:rPr>
              <a:t>unintended consequences.</a:t>
            </a:r>
          </a:p>
        </p:txBody>
      </p:sp>
    </p:spTree>
    <p:extLst>
      <p:ext uri="{BB962C8B-B14F-4D97-AF65-F5344CB8AC3E}">
        <p14:creationId xmlns:p14="http://schemas.microsoft.com/office/powerpoint/2010/main" val="347574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0962" t="10725" r="11902" b="42869"/>
          <a:stretch/>
        </p:blipFill>
        <p:spPr>
          <a:xfrm>
            <a:off x="1840230" y="400051"/>
            <a:ext cx="8309610" cy="5817870"/>
          </a:xfrm>
          <a:prstGeom prst="rect">
            <a:avLst/>
          </a:prstGeom>
        </p:spPr>
      </p:pic>
      <p:sp>
        <p:nvSpPr>
          <p:cNvPr id="6" name="TextBox 5"/>
          <p:cNvSpPr txBox="1"/>
          <p:nvPr/>
        </p:nvSpPr>
        <p:spPr>
          <a:xfrm>
            <a:off x="880110" y="6377940"/>
            <a:ext cx="10501515" cy="369332"/>
          </a:xfrm>
          <a:prstGeom prst="rect">
            <a:avLst/>
          </a:prstGeom>
          <a:noFill/>
        </p:spPr>
        <p:txBody>
          <a:bodyPr wrap="square" rtlCol="0">
            <a:spAutoFit/>
          </a:bodyPr>
          <a:lstStyle/>
          <a:p>
            <a:pPr algn="ctr"/>
            <a:r>
              <a:rPr lang="en-US" dirty="0">
                <a:solidFill>
                  <a:schemeClr val="bg1"/>
                </a:solidFill>
              </a:rPr>
              <a:t>Source:  No Exit:  The Expanding Use of Life Sentences in America, The Sentencing Project, July 2009</a:t>
            </a:r>
          </a:p>
        </p:txBody>
      </p:sp>
    </p:spTree>
    <p:extLst>
      <p:ext uri="{BB962C8B-B14F-4D97-AF65-F5344CB8AC3E}">
        <p14:creationId xmlns:p14="http://schemas.microsoft.com/office/powerpoint/2010/main" val="396162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052060" y="2411730"/>
            <a:ext cx="412292" cy="369332"/>
          </a:xfrm>
          <a:prstGeom prst="rect">
            <a:avLst/>
          </a:prstGeom>
          <a:noFill/>
        </p:spPr>
        <p:txBody>
          <a:bodyPr wrap="none" rtlCol="0">
            <a:spAutoFit/>
          </a:bodyPr>
          <a:lstStyle/>
          <a:p>
            <a:r>
              <a:rPr lang="en-US" dirty="0"/>
              <a:t>o  </a:t>
            </a:r>
          </a:p>
        </p:txBody>
      </p:sp>
      <p:sp>
        <p:nvSpPr>
          <p:cNvPr id="3" name="TextBox 2"/>
          <p:cNvSpPr txBox="1"/>
          <p:nvPr/>
        </p:nvSpPr>
        <p:spPr>
          <a:xfrm>
            <a:off x="5257800" y="2903220"/>
            <a:ext cx="396262" cy="369332"/>
          </a:xfrm>
          <a:prstGeom prst="rect">
            <a:avLst/>
          </a:prstGeom>
          <a:noFill/>
        </p:spPr>
        <p:txBody>
          <a:bodyPr wrap="none" rtlCol="0">
            <a:spAutoFit/>
          </a:bodyPr>
          <a:lstStyle/>
          <a:p>
            <a:r>
              <a:rPr lang="en-US" dirty="0"/>
              <a:t>    </a:t>
            </a:r>
          </a:p>
        </p:txBody>
      </p:sp>
      <p:pic>
        <p:nvPicPr>
          <p:cNvPr id="1026" name="Picture 2" descr="figure 7, 2003-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90174"/>
            <a:ext cx="6854190" cy="61647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4370" y="6488668"/>
            <a:ext cx="10995660" cy="369332"/>
          </a:xfrm>
          <a:prstGeom prst="rect">
            <a:avLst/>
          </a:prstGeom>
          <a:noFill/>
        </p:spPr>
        <p:txBody>
          <a:bodyPr wrap="square" rtlCol="0">
            <a:spAutoFit/>
          </a:bodyPr>
          <a:lstStyle/>
          <a:p>
            <a:r>
              <a:rPr lang="en-US" dirty="0">
                <a:solidFill>
                  <a:schemeClr val="bg1"/>
                </a:solidFill>
              </a:rPr>
              <a:t>Source:  Still Life: America’s Increasing Use of Life and Long Term Sentences, The Sentencing Project, May 3, 2017</a:t>
            </a:r>
          </a:p>
        </p:txBody>
      </p:sp>
      <p:sp>
        <p:nvSpPr>
          <p:cNvPr id="5" name="TextBox 4"/>
          <p:cNvSpPr txBox="1"/>
          <p:nvPr/>
        </p:nvSpPr>
        <p:spPr>
          <a:xfrm>
            <a:off x="7208279" y="1564392"/>
            <a:ext cx="4816383" cy="3046988"/>
          </a:xfrm>
          <a:prstGeom prst="rect">
            <a:avLst/>
          </a:prstGeom>
          <a:noFill/>
        </p:spPr>
        <p:txBody>
          <a:bodyPr wrap="none" rtlCol="0">
            <a:spAutoFit/>
          </a:bodyPr>
          <a:lstStyle/>
          <a:p>
            <a:pPr algn="ctr"/>
            <a:r>
              <a:rPr lang="en-US" sz="3200" dirty="0">
                <a:solidFill>
                  <a:schemeClr val="bg1"/>
                </a:solidFill>
              </a:rPr>
              <a:t>Between 2003 and 2016, </a:t>
            </a:r>
          </a:p>
          <a:p>
            <a:pPr algn="ctr"/>
            <a:r>
              <a:rPr lang="en-US" sz="3200" dirty="0">
                <a:solidFill>
                  <a:schemeClr val="bg1"/>
                </a:solidFill>
              </a:rPr>
              <a:t>LWOP sentences </a:t>
            </a:r>
          </a:p>
          <a:p>
            <a:pPr algn="ctr"/>
            <a:r>
              <a:rPr lang="en-US" sz="3200" dirty="0">
                <a:solidFill>
                  <a:schemeClr val="bg1"/>
                </a:solidFill>
              </a:rPr>
              <a:t>increased by 59%.  In 2016, </a:t>
            </a:r>
          </a:p>
          <a:p>
            <a:pPr algn="ctr"/>
            <a:r>
              <a:rPr lang="en-US" sz="3200" dirty="0">
                <a:solidFill>
                  <a:schemeClr val="bg1"/>
                </a:solidFill>
              </a:rPr>
              <a:t>53,290 people were</a:t>
            </a:r>
          </a:p>
          <a:p>
            <a:pPr algn="ctr"/>
            <a:r>
              <a:rPr lang="en-US" sz="3200" dirty="0">
                <a:solidFill>
                  <a:schemeClr val="bg1"/>
                </a:solidFill>
              </a:rPr>
              <a:t>serving LWOP in the </a:t>
            </a:r>
          </a:p>
          <a:p>
            <a:pPr algn="ctr"/>
            <a:r>
              <a:rPr lang="en-US" sz="3200" dirty="0">
                <a:solidFill>
                  <a:schemeClr val="bg1"/>
                </a:solidFill>
              </a:rPr>
              <a:t>United States.</a:t>
            </a:r>
          </a:p>
        </p:txBody>
      </p:sp>
    </p:spTree>
    <p:extLst>
      <p:ext uri="{BB962C8B-B14F-4D97-AF65-F5344CB8AC3E}">
        <p14:creationId xmlns:p14="http://schemas.microsoft.com/office/powerpoint/2010/main" val="240395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91740" y="2708910"/>
            <a:ext cx="7973208" cy="707886"/>
          </a:xfrm>
          <a:prstGeom prst="rect">
            <a:avLst/>
          </a:prstGeom>
          <a:noFill/>
        </p:spPr>
        <p:txBody>
          <a:bodyPr wrap="none" rtlCol="0">
            <a:spAutoFit/>
          </a:bodyPr>
          <a:lstStyle/>
          <a:p>
            <a:r>
              <a:rPr lang="en-US" sz="4000" dirty="0">
                <a:solidFill>
                  <a:schemeClr val="bg1"/>
                </a:solidFill>
              </a:rPr>
              <a:t>Racial Disparities in LWOP Sentencing</a:t>
            </a:r>
          </a:p>
        </p:txBody>
      </p:sp>
    </p:spTree>
    <p:extLst>
      <p:ext uri="{BB962C8B-B14F-4D97-AF65-F5344CB8AC3E}">
        <p14:creationId xmlns:p14="http://schemas.microsoft.com/office/powerpoint/2010/main" val="2472467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4093</TotalTime>
  <Words>2638</Words>
  <Application>Microsoft Macintosh PowerPoint</Application>
  <PresentationFormat>Widescreen</PresentationFormat>
  <Paragraphs>324</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Lucida Sans Unicode</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Adverse Childhood Experiences (ACE) Study</vt:lpstr>
      <vt:lpstr>What Are Adverse Childhood Experiences (ACEs)? Growing up in a household with: </vt:lpstr>
      <vt:lpstr>PowerPoint Presentation</vt:lpstr>
      <vt:lpstr>ACE Study Findings</vt:lpstr>
      <vt:lpstr>Significance of ACE Study Findings</vt:lpstr>
      <vt:lpstr>PowerPoint Presentation</vt:lpstr>
      <vt:lpstr>Adverse Childhood Experiences (ACE) and Adult Criminality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You Can Help:</vt:lpstr>
      <vt:lpstr>Contact Us!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Lawrence</dc:creator>
  <cp:lastModifiedBy>David Bruyette</cp:lastModifiedBy>
  <cp:revision>95</cp:revision>
  <cp:lastPrinted>2019-10-27T16:46:25Z</cp:lastPrinted>
  <dcterms:created xsi:type="dcterms:W3CDTF">2019-07-07T20:14:49Z</dcterms:created>
  <dcterms:modified xsi:type="dcterms:W3CDTF">2019-11-14T19:52:13Z</dcterms:modified>
</cp:coreProperties>
</file>